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5" r:id="rId3"/>
    <p:sldId id="308" r:id="rId4"/>
    <p:sldId id="305" r:id="rId5"/>
    <p:sldId id="306" r:id="rId6"/>
    <p:sldId id="307" r:id="rId7"/>
    <p:sldId id="304" r:id="rId8"/>
    <p:sldId id="302" r:id="rId9"/>
    <p:sldId id="3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rahamson, April" initials="AA" lastIdx="2" clrIdx="0">
    <p:extLst>
      <p:ext uri="{19B8F6BF-5375-455C-9EA6-DF929625EA0E}">
        <p15:presenceInfo xmlns:p15="http://schemas.microsoft.com/office/powerpoint/2012/main" userId="S::April.Abrahamson@stantec.com::7a9adc5e-63bd-4390-b6bb-f816f5b03c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15" autoAdjust="0"/>
    <p:restoredTop sz="94660"/>
  </p:normalViewPr>
  <p:slideViewPr>
    <p:cSldViewPr>
      <p:cViewPr varScale="1">
        <p:scale>
          <a:sx n="106" d="100"/>
          <a:sy n="106" d="100"/>
        </p:scale>
        <p:origin x="120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7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3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1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5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3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6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2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322D9-600A-4057-86B7-C922BA3C815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9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6D35B-B6B7-4689-80C5-0BDDE6E2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67" y="4728532"/>
            <a:ext cx="6750387" cy="146210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r">
              <a:lnSpc>
                <a:spcPct val="90000"/>
              </a:lnSpc>
            </a:pPr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Project Delivery System</a:t>
            </a:r>
            <a:b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3D219930-8DCA-4849-9A8B-DDACFD786B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09132"/>
            <a:ext cx="7848600" cy="333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8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B8CBBF-A12A-429E-952E-3DA609FBE967}"/>
              </a:ext>
            </a:extLst>
          </p:cNvPr>
          <p:cNvSpPr/>
          <p:nvPr/>
        </p:nvSpPr>
        <p:spPr>
          <a:xfrm>
            <a:off x="3297798" y="152401"/>
            <a:ext cx="55964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/>
              <a:t>PROJECT LIFE CYCLE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5BC35238-E080-4AE0-B47B-B6E621F04E7D}"/>
              </a:ext>
            </a:extLst>
          </p:cNvPr>
          <p:cNvCxnSpPr>
            <a:cxnSpLocks/>
          </p:cNvCxnSpPr>
          <p:nvPr/>
        </p:nvCxnSpPr>
        <p:spPr>
          <a:xfrm>
            <a:off x="2057400" y="1924556"/>
            <a:ext cx="609600" cy="584084"/>
          </a:xfrm>
          <a:prstGeom prst="bentConnector3">
            <a:avLst>
              <a:gd name="adj1" fmla="val -1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FD550EC4-9E38-4C7E-AF89-EB5003449F24}"/>
              </a:ext>
            </a:extLst>
          </p:cNvPr>
          <p:cNvCxnSpPr>
            <a:cxnSpLocks/>
            <a:endCxn id="16" idx="1"/>
          </p:cNvCxnSpPr>
          <p:nvPr/>
        </p:nvCxnSpPr>
        <p:spPr>
          <a:xfrm rot="16200000" flipH="1">
            <a:off x="3978497" y="2835019"/>
            <a:ext cx="552108" cy="4319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27EBE828-7554-4AB2-8ACC-3BD410E8A2AE}"/>
              </a:ext>
            </a:extLst>
          </p:cNvPr>
          <p:cNvCxnSpPr>
            <a:cxnSpLocks/>
          </p:cNvCxnSpPr>
          <p:nvPr/>
        </p:nvCxnSpPr>
        <p:spPr>
          <a:xfrm>
            <a:off x="5380569" y="3647800"/>
            <a:ext cx="913486" cy="5124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7EFAFD75-86F2-439A-8068-117623D04880}"/>
              </a:ext>
            </a:extLst>
          </p:cNvPr>
          <p:cNvCxnSpPr>
            <a:cxnSpLocks/>
          </p:cNvCxnSpPr>
          <p:nvPr/>
        </p:nvCxnSpPr>
        <p:spPr>
          <a:xfrm>
            <a:off x="7391402" y="4485897"/>
            <a:ext cx="726207" cy="564437"/>
          </a:xfrm>
          <a:prstGeom prst="bentConnector3">
            <a:avLst>
              <a:gd name="adj1" fmla="val 1134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9D05204-1936-46BF-A48C-E9AA61775B7D}"/>
              </a:ext>
            </a:extLst>
          </p:cNvPr>
          <p:cNvSpPr/>
          <p:nvPr/>
        </p:nvSpPr>
        <p:spPr>
          <a:xfrm>
            <a:off x="843446" y="1283001"/>
            <a:ext cx="3647109" cy="64155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Phase 1- </a:t>
            </a:r>
            <a:r>
              <a:rPr lang="en-US" dirty="0">
                <a:solidFill>
                  <a:schemeClr val="tx1"/>
                </a:solidFill>
              </a:rPr>
              <a:t>Pre-Construction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4F92741-5921-499D-B7B1-C634A8E00AB0}"/>
              </a:ext>
            </a:extLst>
          </p:cNvPr>
          <p:cNvSpPr/>
          <p:nvPr/>
        </p:nvSpPr>
        <p:spPr>
          <a:xfrm>
            <a:off x="2667000" y="2123310"/>
            <a:ext cx="3647109" cy="64155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Phase 2- </a:t>
            </a:r>
            <a:r>
              <a:rPr lang="en-US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B82640-C72B-4AD2-9FFD-54DF82CCA8CD}"/>
              </a:ext>
            </a:extLst>
          </p:cNvPr>
          <p:cNvSpPr/>
          <p:nvPr/>
        </p:nvSpPr>
        <p:spPr>
          <a:xfrm>
            <a:off x="4470501" y="3006245"/>
            <a:ext cx="3647109" cy="6415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Phase 3- </a:t>
            </a:r>
            <a:r>
              <a:rPr lang="en-US" dirty="0">
                <a:solidFill>
                  <a:schemeClr val="tx1"/>
                </a:solidFill>
              </a:rPr>
              <a:t>Bidding and Procurement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33CA4D2-98E2-4C69-9365-B2F9DBD682E4}"/>
              </a:ext>
            </a:extLst>
          </p:cNvPr>
          <p:cNvSpPr/>
          <p:nvPr/>
        </p:nvSpPr>
        <p:spPr>
          <a:xfrm>
            <a:off x="6314109" y="3887180"/>
            <a:ext cx="3647109" cy="64155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Phase 4- </a:t>
            </a:r>
            <a:r>
              <a:rPr lang="en-US" dirty="0">
                <a:solidFill>
                  <a:schemeClr val="tx1"/>
                </a:solidFill>
              </a:rPr>
              <a:t>Construction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811E0EB-2F0C-450B-ADB6-1D4742F73620}"/>
              </a:ext>
            </a:extLst>
          </p:cNvPr>
          <p:cNvSpPr/>
          <p:nvPr/>
        </p:nvSpPr>
        <p:spPr>
          <a:xfrm>
            <a:off x="8117609" y="4768115"/>
            <a:ext cx="3647109" cy="64155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Phase 5- </a:t>
            </a:r>
            <a:r>
              <a:rPr lang="en-US" dirty="0">
                <a:solidFill>
                  <a:schemeClr val="tx1"/>
                </a:solidFill>
              </a:rPr>
              <a:t>Close Out</a:t>
            </a:r>
          </a:p>
        </p:txBody>
      </p:sp>
    </p:spTree>
    <p:extLst>
      <p:ext uri="{BB962C8B-B14F-4D97-AF65-F5344CB8AC3E}">
        <p14:creationId xmlns:p14="http://schemas.microsoft.com/office/powerpoint/2010/main" val="37909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Pre-Construction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9371387" y="1324902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380999" y="224186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Set Up Initial Engagement Meeting with Client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380999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Site, Documents, Specifications and As Built Conditions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1365249" y="2667101"/>
            <a:ext cx="0" cy="27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6324600" y="22199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RFP for Design Services based on SOW, Budget &amp; Schedule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6324599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Schedule Bid Meeting with Design Firms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79DED44-0B76-45C8-9651-CF32478CDAC8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 flipH="1">
            <a:off x="7308849" y="2645152"/>
            <a:ext cx="1" cy="292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380999" y="36275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Discuss Baseline Schedule and Cost Requirements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3277813" y="224186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Organize Meeting with all Stakeholders to establish scope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A44AF72-C862-46D5-ABAC-144ED0396A25}"/>
              </a:ext>
            </a:extLst>
          </p:cNvPr>
          <p:cNvCxnSpPr>
            <a:cxnSpLocks/>
            <a:stCxn id="15" idx="2"/>
            <a:endCxn id="43" idx="0"/>
          </p:cNvCxnSpPr>
          <p:nvPr/>
        </p:nvCxnSpPr>
        <p:spPr>
          <a:xfrm>
            <a:off x="1365249" y="3362552"/>
            <a:ext cx="0" cy="264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623DF76-E061-42CD-A6E6-02AA81840BD7}"/>
              </a:ext>
            </a:extLst>
          </p:cNvPr>
          <p:cNvSpPr/>
          <p:nvPr/>
        </p:nvSpPr>
        <p:spPr>
          <a:xfrm>
            <a:off x="6324599" y="364111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RFP responses, evaluate and make recommendations to Client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BDE451-078B-4731-BCC3-D5EE407D6EB2}"/>
              </a:ext>
            </a:extLst>
          </p:cNvPr>
          <p:cNvSpPr/>
          <p:nvPr/>
        </p:nvSpPr>
        <p:spPr>
          <a:xfrm>
            <a:off x="6324599" y="433609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Execute Design Contracts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73301024-5895-4DDA-919B-941BEF052440}"/>
              </a:ext>
            </a:extLst>
          </p:cNvPr>
          <p:cNvCxnSpPr>
            <a:cxnSpLocks/>
            <a:stCxn id="56" idx="2"/>
            <a:endCxn id="87" idx="0"/>
          </p:cNvCxnSpPr>
          <p:nvPr/>
        </p:nvCxnSpPr>
        <p:spPr>
          <a:xfrm>
            <a:off x="7308849" y="3362552"/>
            <a:ext cx="0" cy="278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431131DA-713B-42FA-BB2C-24955EBB6F21}"/>
              </a:ext>
            </a:extLst>
          </p:cNvPr>
          <p:cNvCxnSpPr>
            <a:cxnSpLocks/>
            <a:stCxn id="87" idx="2"/>
            <a:endCxn id="88" idx="0"/>
          </p:cNvCxnSpPr>
          <p:nvPr/>
        </p:nvCxnSpPr>
        <p:spPr>
          <a:xfrm>
            <a:off x="7308849" y="4066351"/>
            <a:ext cx="0" cy="269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4D3621C-DBCF-47E5-AD26-443A6CDDE35C}"/>
              </a:ext>
            </a:extLst>
          </p:cNvPr>
          <p:cNvSpPr/>
          <p:nvPr/>
        </p:nvSpPr>
        <p:spPr>
          <a:xfrm>
            <a:off x="6324600" y="1324902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ECD6D81-7C6E-41DF-97D3-48F3FD44EA72}"/>
              </a:ext>
            </a:extLst>
          </p:cNvPr>
          <p:cNvSpPr/>
          <p:nvPr/>
        </p:nvSpPr>
        <p:spPr>
          <a:xfrm>
            <a:off x="3273801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SOW Document based upon input from all Stakeholders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8BC98A40-70D9-456F-9C8A-DEE869EBB9AF}"/>
              </a:ext>
            </a:extLst>
          </p:cNvPr>
          <p:cNvSpPr/>
          <p:nvPr/>
        </p:nvSpPr>
        <p:spPr>
          <a:xfrm>
            <a:off x="9371387" y="2180866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Set Up Risk/Opportunity Register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4066A6F-1432-4039-AD3F-99289146BF51}"/>
              </a:ext>
            </a:extLst>
          </p:cNvPr>
          <p:cNvSpPr/>
          <p:nvPr/>
        </p:nvSpPr>
        <p:spPr>
          <a:xfrm>
            <a:off x="9371386" y="293829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Establish KPI’s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AE6B12A-E34E-4C1B-9F40-8224A9006DE8}"/>
              </a:ext>
            </a:extLst>
          </p:cNvPr>
          <p:cNvSpPr/>
          <p:nvPr/>
        </p:nvSpPr>
        <p:spPr>
          <a:xfrm>
            <a:off x="9371386" y="367084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Utilize Best Practices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9CFB1DA-90E8-40D1-BB10-22FB084E6C79}"/>
              </a:ext>
            </a:extLst>
          </p:cNvPr>
          <p:cNvSpPr/>
          <p:nvPr/>
        </p:nvSpPr>
        <p:spPr>
          <a:xfrm>
            <a:off x="9371386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Set Up Change Management Log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A7BEFD2-2DD8-4AE2-BE8F-164EF5D41C05}"/>
              </a:ext>
            </a:extLst>
          </p:cNvPr>
          <p:cNvCxnSpPr>
            <a:cxnSpLocks/>
            <a:stCxn id="45" idx="2"/>
            <a:endCxn id="31" idx="0"/>
          </p:cNvCxnSpPr>
          <p:nvPr/>
        </p:nvCxnSpPr>
        <p:spPr>
          <a:xfrm flipH="1">
            <a:off x="4258051" y="2667101"/>
            <a:ext cx="4012" cy="27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0CBE08C4-F93C-425D-B4B6-179A6D1EEBDC}"/>
              </a:ext>
            </a:extLst>
          </p:cNvPr>
          <p:cNvCxnSpPr>
            <a:cxnSpLocks/>
            <a:stCxn id="57" idx="2"/>
            <a:endCxn id="58" idx="0"/>
          </p:cNvCxnSpPr>
          <p:nvPr/>
        </p:nvCxnSpPr>
        <p:spPr>
          <a:xfrm flipH="1">
            <a:off x="10355636" y="2606098"/>
            <a:ext cx="1" cy="332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1F3CD17-52DC-4E15-9086-A1DE370DA6E1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>
          <a:xfrm>
            <a:off x="10355636" y="3363524"/>
            <a:ext cx="0" cy="307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EA5FD918-4A5C-460A-826F-3C05458EBBFE}"/>
              </a:ext>
            </a:extLst>
          </p:cNvPr>
          <p:cNvCxnSpPr>
            <a:cxnSpLocks/>
            <a:stCxn id="59" idx="2"/>
            <a:endCxn id="60" idx="0"/>
          </p:cNvCxnSpPr>
          <p:nvPr/>
        </p:nvCxnSpPr>
        <p:spPr>
          <a:xfrm>
            <a:off x="10355636" y="4096074"/>
            <a:ext cx="0" cy="248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D86D1FFE-8297-4783-87C0-5232CD298147}"/>
              </a:ext>
            </a:extLst>
          </p:cNvPr>
          <p:cNvSpPr/>
          <p:nvPr/>
        </p:nvSpPr>
        <p:spPr>
          <a:xfrm>
            <a:off x="3277813" y="1324902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1C785FD-1B75-496B-AC0E-89DCB1C2554B}"/>
              </a:ext>
            </a:extLst>
          </p:cNvPr>
          <p:cNvSpPr/>
          <p:nvPr/>
        </p:nvSpPr>
        <p:spPr>
          <a:xfrm>
            <a:off x="381000" y="1327865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Project Initiation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3C86C31-62A6-407F-BD2F-2D4EFF9D22DF}"/>
              </a:ext>
            </a:extLst>
          </p:cNvPr>
          <p:cNvSpPr/>
          <p:nvPr/>
        </p:nvSpPr>
        <p:spPr>
          <a:xfrm>
            <a:off x="3273801" y="36275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Distribute and Obtain Sign off that all parties agree with SOW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1877A0D6-BBA2-43E9-87D3-E2A3859D190F}"/>
              </a:ext>
            </a:extLst>
          </p:cNvPr>
          <p:cNvSpPr/>
          <p:nvPr/>
        </p:nvSpPr>
        <p:spPr>
          <a:xfrm>
            <a:off x="3273801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Establish Initial High-Level Baseline Schedule and Budget</a:t>
            </a:r>
          </a:p>
        </p:txBody>
      </p:sp>
      <p:sp>
        <p:nvSpPr>
          <p:cNvPr id="71" name="Flowchart: Terminator 70">
            <a:extLst>
              <a:ext uri="{FF2B5EF4-FFF2-40B4-BE49-F238E27FC236}">
                <a16:creationId xmlns:a16="http://schemas.microsoft.com/office/drawing/2014/main" id="{072DCEDC-F4D7-41E1-AA13-B0254D4766E7}"/>
              </a:ext>
            </a:extLst>
          </p:cNvPr>
          <p:cNvSpPr/>
          <p:nvPr/>
        </p:nvSpPr>
        <p:spPr>
          <a:xfrm>
            <a:off x="908049" y="658406"/>
            <a:ext cx="914399" cy="433234"/>
          </a:xfrm>
          <a:prstGeom prst="flowChartTerminato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Start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03A0E8C-DB35-4B84-B790-F62889C692DD}"/>
              </a:ext>
            </a:extLst>
          </p:cNvPr>
          <p:cNvCxnSpPr>
            <a:cxnSpLocks/>
            <a:stCxn id="71" idx="2"/>
            <a:endCxn id="46" idx="0"/>
          </p:cNvCxnSpPr>
          <p:nvPr/>
        </p:nvCxnSpPr>
        <p:spPr>
          <a:xfrm>
            <a:off x="1365249" y="1091640"/>
            <a:ext cx="1" cy="236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008FDB4-766F-4FBE-A49B-786073D26F99}"/>
              </a:ext>
            </a:extLst>
          </p:cNvPr>
          <p:cNvCxnSpPr>
            <a:cxnSpLocks/>
            <a:stCxn id="46" idx="2"/>
            <a:endCxn id="3" idx="0"/>
          </p:cNvCxnSpPr>
          <p:nvPr/>
        </p:nvCxnSpPr>
        <p:spPr>
          <a:xfrm flipH="1">
            <a:off x="1365249" y="1969549"/>
            <a:ext cx="1" cy="272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CFD8A978-0395-4326-A5A9-38DB383173B6}"/>
              </a:ext>
            </a:extLst>
          </p:cNvPr>
          <p:cNvCxnSpPr>
            <a:cxnSpLocks/>
            <a:stCxn id="43" idx="3"/>
            <a:endCxn id="44" idx="1"/>
          </p:cNvCxnSpPr>
          <p:nvPr/>
        </p:nvCxnSpPr>
        <p:spPr>
          <a:xfrm flipV="1">
            <a:off x="2349499" y="1645744"/>
            <a:ext cx="928314" cy="21943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332A67E-572F-4AD3-B631-BDF073F58955}"/>
              </a:ext>
            </a:extLst>
          </p:cNvPr>
          <p:cNvCxnSpPr>
            <a:cxnSpLocks/>
            <a:stCxn id="44" idx="2"/>
            <a:endCxn id="45" idx="0"/>
          </p:cNvCxnSpPr>
          <p:nvPr/>
        </p:nvCxnSpPr>
        <p:spPr>
          <a:xfrm>
            <a:off x="4262063" y="1966586"/>
            <a:ext cx="0" cy="275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03EAA83-E829-4882-9D82-C9BB63157551}"/>
              </a:ext>
            </a:extLst>
          </p:cNvPr>
          <p:cNvCxnSpPr>
            <a:cxnSpLocks/>
            <a:stCxn id="31" idx="2"/>
            <a:endCxn id="63" idx="0"/>
          </p:cNvCxnSpPr>
          <p:nvPr/>
        </p:nvCxnSpPr>
        <p:spPr>
          <a:xfrm>
            <a:off x="4258051" y="3362552"/>
            <a:ext cx="0" cy="264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FD70E07-042B-4279-86C6-0760269C2F38}"/>
              </a:ext>
            </a:extLst>
          </p:cNvPr>
          <p:cNvCxnSpPr>
            <a:cxnSpLocks/>
            <a:stCxn id="63" idx="2"/>
            <a:endCxn id="64" idx="0"/>
          </p:cNvCxnSpPr>
          <p:nvPr/>
        </p:nvCxnSpPr>
        <p:spPr>
          <a:xfrm>
            <a:off x="4258051" y="4052743"/>
            <a:ext cx="0" cy="29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DC726DA1-207A-4E2A-BBF1-A003144CB5EE}"/>
              </a:ext>
            </a:extLst>
          </p:cNvPr>
          <p:cNvCxnSpPr>
            <a:cxnSpLocks/>
            <a:stCxn id="64" idx="3"/>
            <a:endCxn id="24" idx="1"/>
          </p:cNvCxnSpPr>
          <p:nvPr/>
        </p:nvCxnSpPr>
        <p:spPr>
          <a:xfrm flipV="1">
            <a:off x="5242301" y="1645744"/>
            <a:ext cx="1082299" cy="29109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9B97982-2DDB-44BF-8D59-4E2725AC732C}"/>
              </a:ext>
            </a:extLst>
          </p:cNvPr>
          <p:cNvCxnSpPr>
            <a:cxnSpLocks/>
            <a:stCxn id="24" idx="2"/>
            <a:endCxn id="55" idx="0"/>
          </p:cNvCxnSpPr>
          <p:nvPr/>
        </p:nvCxnSpPr>
        <p:spPr>
          <a:xfrm>
            <a:off x="7308850" y="1966586"/>
            <a:ext cx="0" cy="253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C28F409B-6643-4D03-85A3-9A541D9A29F5}"/>
              </a:ext>
            </a:extLst>
          </p:cNvPr>
          <p:cNvCxnSpPr>
            <a:cxnSpLocks/>
            <a:stCxn id="88" idx="3"/>
            <a:endCxn id="4" idx="1"/>
          </p:cNvCxnSpPr>
          <p:nvPr/>
        </p:nvCxnSpPr>
        <p:spPr>
          <a:xfrm flipV="1">
            <a:off x="8293099" y="1645744"/>
            <a:ext cx="1078288" cy="29029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29489E1-4291-46C4-B63F-AC3FF06AF4E6}"/>
              </a:ext>
            </a:extLst>
          </p:cNvPr>
          <p:cNvCxnSpPr>
            <a:cxnSpLocks/>
            <a:stCxn id="4" idx="2"/>
            <a:endCxn id="57" idx="0"/>
          </p:cNvCxnSpPr>
          <p:nvPr/>
        </p:nvCxnSpPr>
        <p:spPr>
          <a:xfrm>
            <a:off x="10355637" y="1966586"/>
            <a:ext cx="0" cy="214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F98CD5DA-A512-4586-A80F-FC3C2289F017}"/>
              </a:ext>
            </a:extLst>
          </p:cNvPr>
          <p:cNvSpPr txBox="1"/>
          <p:nvPr/>
        </p:nvSpPr>
        <p:spPr>
          <a:xfrm>
            <a:off x="3663814" y="1528635"/>
            <a:ext cx="13308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Scope Development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8CDD050-7E31-41C8-8168-F6CF8768906B}"/>
              </a:ext>
            </a:extLst>
          </p:cNvPr>
          <p:cNvSpPr txBox="1"/>
          <p:nvPr/>
        </p:nvSpPr>
        <p:spPr>
          <a:xfrm>
            <a:off x="6690749" y="1524202"/>
            <a:ext cx="12843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Establish Design RFP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D0BDB57-C4D9-4EEE-888C-13A090D64E34}"/>
              </a:ext>
            </a:extLst>
          </p:cNvPr>
          <p:cNvSpPr txBox="1"/>
          <p:nvPr/>
        </p:nvSpPr>
        <p:spPr>
          <a:xfrm>
            <a:off x="9752747" y="1518976"/>
            <a:ext cx="12057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Document Control</a:t>
            </a:r>
          </a:p>
        </p:txBody>
      </p:sp>
      <p:sp>
        <p:nvSpPr>
          <p:cNvPr id="47" name="Flowchart: Off-page Connector 46">
            <a:extLst>
              <a:ext uri="{FF2B5EF4-FFF2-40B4-BE49-F238E27FC236}">
                <a16:creationId xmlns:a16="http://schemas.microsoft.com/office/drawing/2014/main" id="{59B7D922-135A-4132-91DF-8E3759383C1A}"/>
              </a:ext>
            </a:extLst>
          </p:cNvPr>
          <p:cNvSpPr/>
          <p:nvPr/>
        </p:nvSpPr>
        <p:spPr>
          <a:xfrm>
            <a:off x="11201400" y="5105400"/>
            <a:ext cx="685800" cy="641684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Design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7BBAD5A2-0C98-4306-BD1D-B10F0DC43ABC}"/>
              </a:ext>
            </a:extLst>
          </p:cNvPr>
          <p:cNvCxnSpPr>
            <a:cxnSpLocks/>
            <a:stCxn id="60" idx="2"/>
            <a:endCxn id="47" idx="1"/>
          </p:cNvCxnSpPr>
          <p:nvPr/>
        </p:nvCxnSpPr>
        <p:spPr>
          <a:xfrm rot="16200000" flipH="1">
            <a:off x="10450069" y="4674910"/>
            <a:ext cx="656899" cy="8457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53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15" grpId="0" animBg="1"/>
      <p:bldP spid="55" grpId="0" animBg="1"/>
      <p:bldP spid="56" grpId="0" animBg="1"/>
      <p:bldP spid="43" grpId="0" animBg="1"/>
      <p:bldP spid="45" grpId="0" animBg="1"/>
      <p:bldP spid="87" grpId="0" animBg="1"/>
      <p:bldP spid="88" grpId="0" animBg="1"/>
      <p:bldP spid="24" grpId="0" animBg="1"/>
      <p:bldP spid="31" grpId="0" animBg="1"/>
      <p:bldP spid="57" grpId="0" animBg="1"/>
      <p:bldP spid="58" grpId="0" animBg="1"/>
      <p:bldP spid="59" grpId="0" animBg="1"/>
      <p:bldP spid="60" grpId="0" animBg="1"/>
      <p:bldP spid="44" grpId="0" animBg="1"/>
      <p:bldP spid="46" grpId="0" animBg="1"/>
      <p:bldP spid="63" grpId="0" animBg="1"/>
      <p:bldP spid="64" grpId="0" animBg="1"/>
      <p:bldP spid="71" grpId="0" animBg="1"/>
      <p:bldP spid="90" grpId="0"/>
      <p:bldP spid="92" grpId="0"/>
      <p:bldP spid="93" grpId="0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2332036" y="1208524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Design Start (Design Programing)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1219200" y="221462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Award Design Contract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1219199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Architect Initial Engagement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 flipH="1">
            <a:off x="2203449" y="2639855"/>
            <a:ext cx="1" cy="297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5940455" y="221462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30% Design review Deliverable Checklist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5940455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Architect Fully Engaged in Design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79DED44-0B76-45C8-9651-CF32478CDAC8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>
            <a:off x="6924705" y="2639855"/>
            <a:ext cx="0" cy="297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1219199" y="367380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Hold Design Kick Off Meeting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1219199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Establish Standards and Playbooks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A44AF72-C862-46D5-ABAC-144ED0396A25}"/>
              </a:ext>
            </a:extLst>
          </p:cNvPr>
          <p:cNvCxnSpPr>
            <a:cxnSpLocks/>
            <a:stCxn id="15" idx="2"/>
            <a:endCxn id="43" idx="0"/>
          </p:cNvCxnSpPr>
          <p:nvPr/>
        </p:nvCxnSpPr>
        <p:spPr>
          <a:xfrm>
            <a:off x="2203449" y="3362552"/>
            <a:ext cx="0" cy="311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6DABC2B-E26A-4218-A6D0-3D937B85E630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>
            <a:off x="2203449" y="4099037"/>
            <a:ext cx="0" cy="245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623DF76-E061-42CD-A6E6-02AA81840BD7}"/>
              </a:ext>
            </a:extLst>
          </p:cNvPr>
          <p:cNvSpPr/>
          <p:nvPr/>
        </p:nvSpPr>
        <p:spPr>
          <a:xfrm>
            <a:off x="5940455" y="367084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MEP and IT Security Engineer Initial Engagement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BDE451-078B-4731-BCC3-D5EE407D6EB2}"/>
              </a:ext>
            </a:extLst>
          </p:cNvPr>
          <p:cNvSpPr/>
          <p:nvPr/>
        </p:nvSpPr>
        <p:spPr>
          <a:xfrm>
            <a:off x="5940455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Gap Analysis Results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602AEF1E-51B1-429E-9D12-7F910C89C66D}"/>
              </a:ext>
            </a:extLst>
          </p:cNvPr>
          <p:cNvSpPr/>
          <p:nvPr/>
        </p:nvSpPr>
        <p:spPr>
          <a:xfrm>
            <a:off x="5940455" y="50607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Begin Long Lead Material Identification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73301024-5895-4DDA-919B-941BEF052440}"/>
              </a:ext>
            </a:extLst>
          </p:cNvPr>
          <p:cNvCxnSpPr>
            <a:cxnSpLocks/>
            <a:stCxn id="56" idx="2"/>
            <a:endCxn id="87" idx="0"/>
          </p:cNvCxnSpPr>
          <p:nvPr/>
        </p:nvCxnSpPr>
        <p:spPr>
          <a:xfrm>
            <a:off x="6924705" y="3362552"/>
            <a:ext cx="0" cy="308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431131DA-713B-42FA-BB2C-24955EBB6F21}"/>
              </a:ext>
            </a:extLst>
          </p:cNvPr>
          <p:cNvCxnSpPr>
            <a:cxnSpLocks/>
            <a:stCxn id="87" idx="2"/>
            <a:endCxn id="88" idx="0"/>
          </p:cNvCxnSpPr>
          <p:nvPr/>
        </p:nvCxnSpPr>
        <p:spPr>
          <a:xfrm>
            <a:off x="6924705" y="4096074"/>
            <a:ext cx="0" cy="248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736AC8A-3301-48FB-9D0F-D73A73C1B410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>
            <a:off x="6924705" y="4769343"/>
            <a:ext cx="0" cy="29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4D3621C-DBCF-47E5-AD26-443A6CDDE35C}"/>
              </a:ext>
            </a:extLst>
          </p:cNvPr>
          <p:cNvSpPr/>
          <p:nvPr/>
        </p:nvSpPr>
        <p:spPr>
          <a:xfrm>
            <a:off x="7391400" y="1208524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30% Design Review (Schematic Design)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ECD6D81-7C6E-41DF-97D3-48F3FD44EA72}"/>
              </a:ext>
            </a:extLst>
          </p:cNvPr>
          <p:cNvSpPr/>
          <p:nvPr/>
        </p:nvSpPr>
        <p:spPr>
          <a:xfrm>
            <a:off x="1219199" y="50607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Coordinate Design Deliverables &amp; Schedule for 30/60/90 &amp; IFC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1C45E93-B42D-417D-A538-56D2F7C0D245}"/>
              </a:ext>
            </a:extLst>
          </p:cNvPr>
          <p:cNvSpPr/>
          <p:nvPr/>
        </p:nvSpPr>
        <p:spPr>
          <a:xfrm>
            <a:off x="3436081" y="220922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Document “As Is” As Built Conditions &amp; Determine if Gap Study is Required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4FC3BE2-6566-47AC-8EB2-CAF5DD3E16B1}"/>
              </a:ext>
            </a:extLst>
          </p:cNvPr>
          <p:cNvSpPr/>
          <p:nvPr/>
        </p:nvSpPr>
        <p:spPr>
          <a:xfrm>
            <a:off x="3431186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Provide Format for RFI’s and Submittals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7D304D9E-8194-45BE-891B-4B6A9E86358A}"/>
              </a:ext>
            </a:extLst>
          </p:cNvPr>
          <p:cNvSpPr/>
          <p:nvPr/>
        </p:nvSpPr>
        <p:spPr>
          <a:xfrm>
            <a:off x="5940455" y="5731017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Initial High-Level Schedule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8BC98A40-70D9-456F-9C8A-DEE869EBB9AF}"/>
              </a:ext>
            </a:extLst>
          </p:cNvPr>
          <p:cNvSpPr/>
          <p:nvPr/>
        </p:nvSpPr>
        <p:spPr>
          <a:xfrm>
            <a:off x="8837269" y="221462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Initial Budget ROM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4066A6F-1432-4039-AD3F-99289146BF51}"/>
              </a:ext>
            </a:extLst>
          </p:cNvPr>
          <p:cNvSpPr/>
          <p:nvPr/>
        </p:nvSpPr>
        <p:spPr>
          <a:xfrm>
            <a:off x="8837269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Begin Value Engineering Review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AE6B12A-E34E-4C1B-9F40-8224A9006DE8}"/>
              </a:ext>
            </a:extLst>
          </p:cNvPr>
          <p:cNvSpPr/>
          <p:nvPr/>
        </p:nvSpPr>
        <p:spPr>
          <a:xfrm>
            <a:off x="8839200" y="367084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Begin Constructability Review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9CFB1DA-90E8-40D1-BB10-22FB084E6C79}"/>
              </a:ext>
            </a:extLst>
          </p:cNvPr>
          <p:cNvSpPr/>
          <p:nvPr/>
        </p:nvSpPr>
        <p:spPr>
          <a:xfrm>
            <a:off x="8839200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Change Management and Risk/Opportunity Logs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B0C4ADE4-B57E-43E3-B96F-F5823512D5EF}"/>
              </a:ext>
            </a:extLst>
          </p:cNvPr>
          <p:cNvSpPr/>
          <p:nvPr/>
        </p:nvSpPr>
        <p:spPr>
          <a:xfrm>
            <a:off x="8839200" y="504867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Provide Fixed Architectural Design Layout (Frozen Layout)</a:t>
            </a:r>
          </a:p>
        </p:txBody>
      </p: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3DC6F50-A16E-4C3D-819C-0F74BA27556F}"/>
              </a:ext>
            </a:extLst>
          </p:cNvPr>
          <p:cNvCxnSpPr>
            <a:cxnSpLocks/>
            <a:stCxn id="24" idx="2"/>
            <a:endCxn id="55" idx="0"/>
          </p:cNvCxnSpPr>
          <p:nvPr/>
        </p:nvCxnSpPr>
        <p:spPr>
          <a:xfrm rot="5400000">
            <a:off x="7467971" y="1306943"/>
            <a:ext cx="364415" cy="14509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A7BEFD2-2DD8-4AE2-BE8F-164EF5D41C05}"/>
              </a:ext>
            </a:extLst>
          </p:cNvPr>
          <p:cNvCxnSpPr>
            <a:cxnSpLocks/>
            <a:stCxn id="45" idx="2"/>
            <a:endCxn id="31" idx="0"/>
          </p:cNvCxnSpPr>
          <p:nvPr/>
        </p:nvCxnSpPr>
        <p:spPr>
          <a:xfrm>
            <a:off x="2203449" y="4769343"/>
            <a:ext cx="0" cy="29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2FD5A9E-E4C3-491B-A11B-9F599365CD80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4415436" y="2634454"/>
            <a:ext cx="4895" cy="302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B3C842EB-6AD3-4364-B308-7961BD28F85D}"/>
              </a:ext>
            </a:extLst>
          </p:cNvPr>
          <p:cNvCxnSpPr>
            <a:cxnSpLocks/>
            <a:stCxn id="31" idx="3"/>
            <a:endCxn id="32" idx="1"/>
          </p:cNvCxnSpPr>
          <p:nvPr/>
        </p:nvCxnSpPr>
        <p:spPr>
          <a:xfrm flipV="1">
            <a:off x="3187699" y="2421838"/>
            <a:ext cx="248382" cy="28514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D70A3FBD-3DA9-485F-91F5-B737190E375C}"/>
              </a:ext>
            </a:extLst>
          </p:cNvPr>
          <p:cNvCxnSpPr>
            <a:cxnSpLocks/>
            <a:stCxn id="33" idx="3"/>
            <a:endCxn id="24" idx="1"/>
          </p:cNvCxnSpPr>
          <p:nvPr/>
        </p:nvCxnSpPr>
        <p:spPr>
          <a:xfrm flipV="1">
            <a:off x="5399686" y="1529366"/>
            <a:ext cx="1991714" cy="1620570"/>
          </a:xfrm>
          <a:prstGeom prst="bentConnector3">
            <a:avLst>
              <a:gd name="adj1" fmla="val 1979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10DC5268-B88C-4D1B-9384-3690A4C81F67}"/>
              </a:ext>
            </a:extLst>
          </p:cNvPr>
          <p:cNvCxnSpPr>
            <a:cxnSpLocks/>
            <a:stCxn id="89" idx="2"/>
            <a:endCxn id="54" idx="0"/>
          </p:cNvCxnSpPr>
          <p:nvPr/>
        </p:nvCxnSpPr>
        <p:spPr>
          <a:xfrm>
            <a:off x="6924705" y="5485943"/>
            <a:ext cx="0" cy="245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F454D7BB-EA4C-4CF9-B957-4E25725903AF}"/>
              </a:ext>
            </a:extLst>
          </p:cNvPr>
          <p:cNvCxnSpPr>
            <a:cxnSpLocks/>
            <a:stCxn id="54" idx="3"/>
            <a:endCxn id="57" idx="1"/>
          </p:cNvCxnSpPr>
          <p:nvPr/>
        </p:nvCxnSpPr>
        <p:spPr>
          <a:xfrm flipV="1">
            <a:off x="7908955" y="2427239"/>
            <a:ext cx="928314" cy="351639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0CBE08C4-F93C-425D-B4B6-179A6D1EEBDC}"/>
              </a:ext>
            </a:extLst>
          </p:cNvPr>
          <p:cNvCxnSpPr>
            <a:cxnSpLocks/>
            <a:stCxn id="57" idx="2"/>
            <a:endCxn id="58" idx="0"/>
          </p:cNvCxnSpPr>
          <p:nvPr/>
        </p:nvCxnSpPr>
        <p:spPr>
          <a:xfrm>
            <a:off x="9821519" y="2639855"/>
            <a:ext cx="0" cy="297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1F3CD17-52DC-4E15-9086-A1DE370DA6E1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>
          <a:xfrm>
            <a:off x="9821519" y="3362552"/>
            <a:ext cx="1931" cy="308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EA5FD918-4A5C-460A-826F-3C05458EBBFE}"/>
              </a:ext>
            </a:extLst>
          </p:cNvPr>
          <p:cNvCxnSpPr>
            <a:cxnSpLocks/>
            <a:stCxn id="59" idx="2"/>
            <a:endCxn id="60" idx="0"/>
          </p:cNvCxnSpPr>
          <p:nvPr/>
        </p:nvCxnSpPr>
        <p:spPr>
          <a:xfrm>
            <a:off x="9823450" y="4096074"/>
            <a:ext cx="0" cy="248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77AAD053-146D-42F3-B850-DFE4F52F9DFB}"/>
              </a:ext>
            </a:extLst>
          </p:cNvPr>
          <p:cNvCxnSpPr>
            <a:cxnSpLocks/>
            <a:stCxn id="60" idx="2"/>
            <a:endCxn id="62" idx="0"/>
          </p:cNvCxnSpPr>
          <p:nvPr/>
        </p:nvCxnSpPr>
        <p:spPr>
          <a:xfrm>
            <a:off x="9823450" y="4769343"/>
            <a:ext cx="0" cy="279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or: Elbow 154">
            <a:extLst>
              <a:ext uri="{FF2B5EF4-FFF2-40B4-BE49-F238E27FC236}">
                <a16:creationId xmlns:a16="http://schemas.microsoft.com/office/drawing/2014/main" id="{8893A2BC-5947-435F-91B6-AE68523B7969}"/>
              </a:ext>
            </a:extLst>
          </p:cNvPr>
          <p:cNvCxnSpPr>
            <a:cxnSpLocks/>
            <a:stCxn id="62" idx="3"/>
            <a:endCxn id="5" idx="1"/>
          </p:cNvCxnSpPr>
          <p:nvPr/>
        </p:nvCxnSpPr>
        <p:spPr>
          <a:xfrm flipV="1">
            <a:off x="10807700" y="4518271"/>
            <a:ext cx="581086" cy="74302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or: Elbow 164">
            <a:extLst>
              <a:ext uri="{FF2B5EF4-FFF2-40B4-BE49-F238E27FC236}">
                <a16:creationId xmlns:a16="http://schemas.microsoft.com/office/drawing/2014/main" id="{622BDBFE-E28E-485E-9698-A030C792E3F0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2577661" y="1475997"/>
            <a:ext cx="364415" cy="111283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Off-page Connector 4">
            <a:extLst>
              <a:ext uri="{FF2B5EF4-FFF2-40B4-BE49-F238E27FC236}">
                <a16:creationId xmlns:a16="http://schemas.microsoft.com/office/drawing/2014/main" id="{9400C916-7052-44C4-8C5D-282D9381B942}"/>
              </a:ext>
            </a:extLst>
          </p:cNvPr>
          <p:cNvSpPr/>
          <p:nvPr/>
        </p:nvSpPr>
        <p:spPr>
          <a:xfrm>
            <a:off x="11388786" y="4267199"/>
            <a:ext cx="622740" cy="502144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60 %</a:t>
            </a:r>
          </a:p>
        </p:txBody>
      </p:sp>
      <p:sp>
        <p:nvSpPr>
          <p:cNvPr id="44" name="Flowchart: Off-page Connector 43">
            <a:extLst>
              <a:ext uri="{FF2B5EF4-FFF2-40B4-BE49-F238E27FC236}">
                <a16:creationId xmlns:a16="http://schemas.microsoft.com/office/drawing/2014/main" id="{A663FCDC-BD07-45A7-A7D3-AE891BB60708}"/>
              </a:ext>
            </a:extLst>
          </p:cNvPr>
          <p:cNvSpPr/>
          <p:nvPr/>
        </p:nvSpPr>
        <p:spPr>
          <a:xfrm>
            <a:off x="236441" y="1207945"/>
            <a:ext cx="990600" cy="677137"/>
          </a:xfrm>
          <a:prstGeom prst="flowChartOffpageConnec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Pre-Construction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3977231-9190-4234-91C1-7988F0B2AFC9}"/>
              </a:ext>
            </a:extLst>
          </p:cNvPr>
          <p:cNvCxnSpPr>
            <a:cxnSpLocks/>
            <a:stCxn id="44" idx="3"/>
            <a:endCxn id="4" idx="1"/>
          </p:cNvCxnSpPr>
          <p:nvPr/>
        </p:nvCxnSpPr>
        <p:spPr>
          <a:xfrm flipV="1">
            <a:off x="1227041" y="1529366"/>
            <a:ext cx="1104995" cy="17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18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3" grpId="0" animBg="1"/>
      <p:bldP spid="15" grpId="0" animBg="1"/>
      <p:bldP spid="55" grpId="0" animBg="1"/>
      <p:bldP spid="56" grpId="0" animBg="1"/>
      <p:bldP spid="43" grpId="0" animBg="1"/>
      <p:bldP spid="45" grpId="0" animBg="1"/>
      <p:bldP spid="87" grpId="0" animBg="1"/>
      <p:bldP spid="88" grpId="0" animBg="1"/>
      <p:bldP spid="89" grpId="0" animBg="1"/>
      <p:bldP spid="24" grpId="0" animBg="1"/>
      <p:bldP spid="31" grpId="0" animBg="1"/>
      <p:bldP spid="32" grpId="0" animBg="1"/>
      <p:bldP spid="33" grpId="0" animBg="1"/>
      <p:bldP spid="54" grpId="0" animBg="1"/>
      <p:bldP spid="57" grpId="0" animBg="1"/>
      <p:bldP spid="58" grpId="0" animBg="1"/>
      <p:bldP spid="59" grpId="0" animBg="1"/>
      <p:bldP spid="60" grpId="0" animBg="1"/>
      <p:bldP spid="62" grpId="0" animBg="1"/>
      <p:bldP spid="5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2057400" y="1238608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60% Design Review (Design Development)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903172" y="22076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60% Design Review Deliverable/Checklist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903172" y="2924747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Verify Code Compliance Review Completed (By Designers)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1887422" y="2632843"/>
            <a:ext cx="0" cy="291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5940455" y="221462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90% Design Review Deliverable Checklist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5940455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60% Schedule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79DED44-0B76-45C8-9651-CF32478CDAC8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>
            <a:off x="6924705" y="2639855"/>
            <a:ext cx="0" cy="297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903172" y="367729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MEP and IT Security Engineering Fully Engaged in Design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903172" y="435106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Finalize Long Lead Material Identification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A44AF72-C862-46D5-ABAC-144ED0396A25}"/>
              </a:ext>
            </a:extLst>
          </p:cNvPr>
          <p:cNvCxnSpPr>
            <a:cxnSpLocks/>
            <a:stCxn id="15" idx="2"/>
            <a:endCxn id="43" idx="0"/>
          </p:cNvCxnSpPr>
          <p:nvPr/>
        </p:nvCxnSpPr>
        <p:spPr>
          <a:xfrm>
            <a:off x="1887422" y="3349979"/>
            <a:ext cx="0" cy="327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6DABC2B-E26A-4218-A6D0-3D937B85E630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>
            <a:off x="1887422" y="4102530"/>
            <a:ext cx="0" cy="248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623DF76-E061-42CD-A6E6-02AA81840BD7}"/>
              </a:ext>
            </a:extLst>
          </p:cNvPr>
          <p:cNvSpPr/>
          <p:nvPr/>
        </p:nvSpPr>
        <p:spPr>
          <a:xfrm>
            <a:off x="5940455" y="367084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60% ROM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BDE451-078B-4731-BCC3-D5EE407D6EB2}"/>
              </a:ext>
            </a:extLst>
          </p:cNvPr>
          <p:cNvSpPr/>
          <p:nvPr/>
        </p:nvSpPr>
        <p:spPr>
          <a:xfrm>
            <a:off x="5940455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Continue Value Engineering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602AEF1E-51B1-429E-9D12-7F910C89C66D}"/>
              </a:ext>
            </a:extLst>
          </p:cNvPr>
          <p:cNvSpPr/>
          <p:nvPr/>
        </p:nvSpPr>
        <p:spPr>
          <a:xfrm>
            <a:off x="5940455" y="50607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Continue Constructability Review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73301024-5895-4DDA-919B-941BEF052440}"/>
              </a:ext>
            </a:extLst>
          </p:cNvPr>
          <p:cNvCxnSpPr>
            <a:cxnSpLocks/>
            <a:stCxn id="56" idx="2"/>
            <a:endCxn id="87" idx="0"/>
          </p:cNvCxnSpPr>
          <p:nvPr/>
        </p:nvCxnSpPr>
        <p:spPr>
          <a:xfrm>
            <a:off x="6924705" y="3362552"/>
            <a:ext cx="0" cy="308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431131DA-713B-42FA-BB2C-24955EBB6F21}"/>
              </a:ext>
            </a:extLst>
          </p:cNvPr>
          <p:cNvCxnSpPr>
            <a:cxnSpLocks/>
            <a:stCxn id="87" idx="2"/>
            <a:endCxn id="88" idx="0"/>
          </p:cNvCxnSpPr>
          <p:nvPr/>
        </p:nvCxnSpPr>
        <p:spPr>
          <a:xfrm>
            <a:off x="6924705" y="4096074"/>
            <a:ext cx="0" cy="248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736AC8A-3301-48FB-9D0F-D73A73C1B410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>
            <a:off x="6924705" y="4769343"/>
            <a:ext cx="0" cy="29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4D3621C-DBCF-47E5-AD26-443A6CDDE35C}"/>
              </a:ext>
            </a:extLst>
          </p:cNvPr>
          <p:cNvSpPr/>
          <p:nvPr/>
        </p:nvSpPr>
        <p:spPr>
          <a:xfrm>
            <a:off x="7391400" y="1208524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90% Design Review (Construction Documents)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ECD6D81-7C6E-41DF-97D3-48F3FD44EA72}"/>
              </a:ext>
            </a:extLst>
          </p:cNvPr>
          <p:cNvSpPr/>
          <p:nvPr/>
        </p:nvSpPr>
        <p:spPr>
          <a:xfrm>
            <a:off x="907183" y="5068694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Order Long Leads if Required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1C45E93-B42D-417D-A538-56D2F7C0D245}"/>
              </a:ext>
            </a:extLst>
          </p:cNvPr>
          <p:cNvSpPr/>
          <p:nvPr/>
        </p:nvSpPr>
        <p:spPr>
          <a:xfrm>
            <a:off x="3228321" y="221462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30% Schedule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4FC3BE2-6566-47AC-8EB2-CAF5DD3E16B1}"/>
              </a:ext>
            </a:extLst>
          </p:cNvPr>
          <p:cNvSpPr/>
          <p:nvPr/>
        </p:nvSpPr>
        <p:spPr>
          <a:xfrm>
            <a:off x="3228321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30% ROM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4066A6F-1432-4039-AD3F-99289146BF51}"/>
              </a:ext>
            </a:extLst>
          </p:cNvPr>
          <p:cNvSpPr/>
          <p:nvPr/>
        </p:nvSpPr>
        <p:spPr>
          <a:xfrm>
            <a:off x="8839200" y="220922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Change Management and Risk/Opportunity Logs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AE6B12A-E34E-4C1B-9F40-8224A9006DE8}"/>
              </a:ext>
            </a:extLst>
          </p:cNvPr>
          <p:cNvSpPr/>
          <p:nvPr/>
        </p:nvSpPr>
        <p:spPr>
          <a:xfrm>
            <a:off x="8839200" y="293732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Verify Code Compliance with AHJ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9CFB1DA-90E8-40D1-BB10-22FB084E6C79}"/>
              </a:ext>
            </a:extLst>
          </p:cNvPr>
          <p:cNvSpPr/>
          <p:nvPr/>
        </p:nvSpPr>
        <p:spPr>
          <a:xfrm>
            <a:off x="8839200" y="367380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Verify Design Drawing Coordination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B0C4ADE4-B57E-43E3-B96F-F5823512D5EF}"/>
              </a:ext>
            </a:extLst>
          </p:cNvPr>
          <p:cNvSpPr/>
          <p:nvPr/>
        </p:nvSpPr>
        <p:spPr>
          <a:xfrm>
            <a:off x="8839200" y="43441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Submit Permits</a:t>
            </a:r>
          </a:p>
        </p:txBody>
      </p: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3DC6F50-A16E-4C3D-819C-0F74BA27556F}"/>
              </a:ext>
            </a:extLst>
          </p:cNvPr>
          <p:cNvCxnSpPr>
            <a:cxnSpLocks/>
            <a:stCxn id="24" idx="2"/>
            <a:endCxn id="55" idx="0"/>
          </p:cNvCxnSpPr>
          <p:nvPr/>
        </p:nvCxnSpPr>
        <p:spPr>
          <a:xfrm rot="5400000">
            <a:off x="7467971" y="1306943"/>
            <a:ext cx="364415" cy="14509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3D1A23B7-06E7-41DC-B8AF-E6EB7859F604}"/>
              </a:ext>
            </a:extLst>
          </p:cNvPr>
          <p:cNvCxnSpPr>
            <a:cxnSpLocks/>
            <a:stCxn id="89" idx="3"/>
            <a:endCxn id="58" idx="1"/>
          </p:cNvCxnSpPr>
          <p:nvPr/>
        </p:nvCxnSpPr>
        <p:spPr>
          <a:xfrm flipV="1">
            <a:off x="7908955" y="2421838"/>
            <a:ext cx="930245" cy="28514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A7BEFD2-2DD8-4AE2-BE8F-164EF5D41C05}"/>
              </a:ext>
            </a:extLst>
          </p:cNvPr>
          <p:cNvCxnSpPr>
            <a:cxnSpLocks/>
            <a:stCxn id="45" idx="2"/>
            <a:endCxn id="31" idx="0"/>
          </p:cNvCxnSpPr>
          <p:nvPr/>
        </p:nvCxnSpPr>
        <p:spPr>
          <a:xfrm>
            <a:off x="1887422" y="4776301"/>
            <a:ext cx="4011" cy="292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DD049CB-EC0C-4BA0-9BA9-7077839C8428}"/>
              </a:ext>
            </a:extLst>
          </p:cNvPr>
          <p:cNvSpPr/>
          <p:nvPr/>
        </p:nvSpPr>
        <p:spPr>
          <a:xfrm>
            <a:off x="3228321" y="368490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Continue Value Engineering Review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5ABF1D28-57EF-40B2-AC3B-E1DEB8B42DBE}"/>
              </a:ext>
            </a:extLst>
          </p:cNvPr>
          <p:cNvSpPr/>
          <p:nvPr/>
        </p:nvSpPr>
        <p:spPr>
          <a:xfrm>
            <a:off x="3228321" y="4357046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Continue Constructability Review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AE6A239F-610A-4811-8120-AF4EC3227C98}"/>
              </a:ext>
            </a:extLst>
          </p:cNvPr>
          <p:cNvSpPr/>
          <p:nvPr/>
        </p:nvSpPr>
        <p:spPr>
          <a:xfrm>
            <a:off x="3228321" y="506071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Change Management and Risk/Opportunity Logs</a:t>
            </a: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17414478-E212-42E1-A079-2AE58DBB1C6F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2300877" y="1466837"/>
            <a:ext cx="327319" cy="11542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01F2456-E7DB-4055-8E45-3C7190414025}"/>
              </a:ext>
            </a:extLst>
          </p:cNvPr>
          <p:cNvCxnSpPr>
            <a:cxnSpLocks/>
            <a:stCxn id="31" idx="3"/>
            <a:endCxn id="32" idx="1"/>
          </p:cNvCxnSpPr>
          <p:nvPr/>
        </p:nvCxnSpPr>
        <p:spPr>
          <a:xfrm flipV="1">
            <a:off x="2875683" y="2427239"/>
            <a:ext cx="352638" cy="28540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C16CCC4-01BC-47E3-A13F-7271FE03A4D9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>
            <a:off x="4212571" y="2639855"/>
            <a:ext cx="0" cy="297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7BB7BA3-3498-4AD1-AF81-3FB98EB1F66F}"/>
              </a:ext>
            </a:extLst>
          </p:cNvPr>
          <p:cNvCxnSpPr>
            <a:cxnSpLocks/>
            <a:stCxn id="33" idx="2"/>
            <a:endCxn id="50" idx="0"/>
          </p:cNvCxnSpPr>
          <p:nvPr/>
        </p:nvCxnSpPr>
        <p:spPr>
          <a:xfrm>
            <a:off x="4212571" y="3362552"/>
            <a:ext cx="0" cy="322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E743A17-C962-46CB-8C76-7B380641F341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>
            <a:off x="4212571" y="4110132"/>
            <a:ext cx="0" cy="24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D8A816D-F728-42BF-8463-013421CE1AC1}"/>
              </a:ext>
            </a:extLst>
          </p:cNvPr>
          <p:cNvCxnSpPr>
            <a:cxnSpLocks/>
            <a:stCxn id="51" idx="2"/>
            <a:endCxn id="52" idx="0"/>
          </p:cNvCxnSpPr>
          <p:nvPr/>
        </p:nvCxnSpPr>
        <p:spPr>
          <a:xfrm>
            <a:off x="4212571" y="4782278"/>
            <a:ext cx="0" cy="278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B3DA0574-9D47-46E8-8004-A74387AFA907}"/>
              </a:ext>
            </a:extLst>
          </p:cNvPr>
          <p:cNvCxnSpPr>
            <a:cxnSpLocks/>
            <a:stCxn id="52" idx="3"/>
            <a:endCxn id="24" idx="1"/>
          </p:cNvCxnSpPr>
          <p:nvPr/>
        </p:nvCxnSpPr>
        <p:spPr>
          <a:xfrm flipV="1">
            <a:off x="5196821" y="1529366"/>
            <a:ext cx="2194579" cy="3743961"/>
          </a:xfrm>
          <a:prstGeom prst="bentConnector3">
            <a:avLst>
              <a:gd name="adj1" fmla="val 2076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71432D6-F57A-4EEC-91E6-E5DF37CE4D54}"/>
              </a:ext>
            </a:extLst>
          </p:cNvPr>
          <p:cNvCxnSpPr>
            <a:cxnSpLocks/>
            <a:stCxn id="53" idx="3"/>
            <a:endCxn id="4" idx="1"/>
          </p:cNvCxnSpPr>
          <p:nvPr/>
        </p:nvCxnSpPr>
        <p:spPr>
          <a:xfrm>
            <a:off x="713115" y="1559450"/>
            <a:ext cx="13442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16AB33D3-83B4-4F2D-817F-C9E6FEBCD6BD}"/>
              </a:ext>
            </a:extLst>
          </p:cNvPr>
          <p:cNvCxnSpPr>
            <a:cxnSpLocks/>
            <a:stCxn id="62" idx="3"/>
            <a:endCxn id="10" idx="1"/>
          </p:cNvCxnSpPr>
          <p:nvPr/>
        </p:nvCxnSpPr>
        <p:spPr>
          <a:xfrm flipV="1">
            <a:off x="10807700" y="3930921"/>
            <a:ext cx="622300" cy="6258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Off-page Connector 9">
            <a:extLst>
              <a:ext uri="{FF2B5EF4-FFF2-40B4-BE49-F238E27FC236}">
                <a16:creationId xmlns:a16="http://schemas.microsoft.com/office/drawing/2014/main" id="{A7E67331-60EE-4DC1-A2AA-2A8C562D80CA}"/>
              </a:ext>
            </a:extLst>
          </p:cNvPr>
          <p:cNvSpPr/>
          <p:nvPr/>
        </p:nvSpPr>
        <p:spPr>
          <a:xfrm>
            <a:off x="11430000" y="3670842"/>
            <a:ext cx="533400" cy="520158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IFC</a:t>
            </a:r>
          </a:p>
        </p:txBody>
      </p:sp>
      <p:sp>
        <p:nvSpPr>
          <p:cNvPr id="53" name="Flowchart: Off-page Connector 52">
            <a:extLst>
              <a:ext uri="{FF2B5EF4-FFF2-40B4-BE49-F238E27FC236}">
                <a16:creationId xmlns:a16="http://schemas.microsoft.com/office/drawing/2014/main" id="{B175E860-A451-4EAF-A5FE-41CC8C9F5C02}"/>
              </a:ext>
            </a:extLst>
          </p:cNvPr>
          <p:cNvSpPr/>
          <p:nvPr/>
        </p:nvSpPr>
        <p:spPr>
          <a:xfrm>
            <a:off x="88901" y="1307763"/>
            <a:ext cx="624214" cy="503374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30%</a:t>
            </a:r>
          </a:p>
        </p:txBody>
      </p:sp>
    </p:spTree>
    <p:extLst>
      <p:ext uri="{BB962C8B-B14F-4D97-AF65-F5344CB8AC3E}">
        <p14:creationId xmlns:p14="http://schemas.microsoft.com/office/powerpoint/2010/main" val="184926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15" grpId="0" animBg="1"/>
      <p:bldP spid="55" grpId="0" animBg="1"/>
      <p:bldP spid="56" grpId="0" animBg="1"/>
      <p:bldP spid="43" grpId="0" animBg="1"/>
      <p:bldP spid="45" grpId="0" animBg="1"/>
      <p:bldP spid="87" grpId="0" animBg="1"/>
      <p:bldP spid="88" grpId="0" animBg="1"/>
      <p:bldP spid="89" grpId="0" animBg="1"/>
      <p:bldP spid="24" grpId="0" animBg="1"/>
      <p:bldP spid="31" grpId="0" animBg="1"/>
      <p:bldP spid="32" grpId="0" animBg="1"/>
      <p:bldP spid="33" grpId="0" animBg="1"/>
      <p:bldP spid="58" grpId="0" animBg="1"/>
      <p:bldP spid="59" grpId="0" animBg="1"/>
      <p:bldP spid="60" grpId="0" animBg="1"/>
      <p:bldP spid="62" grpId="0" animBg="1"/>
      <p:bldP spid="50" grpId="0" animBg="1"/>
      <p:bldP spid="51" grpId="0" animBg="1"/>
      <p:bldP spid="52" grpId="0" animBg="1"/>
      <p:bldP spid="10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Design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4876800" y="1099194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IFC Design Review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2654300" y="212829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IFC Design Review Deliverable Checklist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2654300" y="279769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90% Schedule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3638550" y="2553531"/>
            <a:ext cx="0" cy="244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2650289" y="346709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90% ROM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2650289" y="4139447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Complete Value Engineering Review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A44AF72-C862-46D5-ABAC-144ED0396A25}"/>
              </a:ext>
            </a:extLst>
          </p:cNvPr>
          <p:cNvCxnSpPr>
            <a:cxnSpLocks/>
            <a:stCxn id="15" idx="2"/>
            <a:endCxn id="43" idx="0"/>
          </p:cNvCxnSpPr>
          <p:nvPr/>
        </p:nvCxnSpPr>
        <p:spPr>
          <a:xfrm flipH="1">
            <a:off x="3634539" y="3222931"/>
            <a:ext cx="4011" cy="244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6DABC2B-E26A-4218-A6D0-3D937B85E630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>
            <a:off x="3634539" y="3892331"/>
            <a:ext cx="0" cy="2471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1C45E93-B42D-417D-A538-56D2F7C0D245}"/>
              </a:ext>
            </a:extLst>
          </p:cNvPr>
          <p:cNvSpPr/>
          <p:nvPr/>
        </p:nvSpPr>
        <p:spPr>
          <a:xfrm>
            <a:off x="6904652" y="212829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Complete Constructability Review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4FC3BE2-6566-47AC-8EB2-CAF5DD3E16B1}"/>
              </a:ext>
            </a:extLst>
          </p:cNvPr>
          <p:cNvSpPr/>
          <p:nvPr/>
        </p:nvSpPr>
        <p:spPr>
          <a:xfrm>
            <a:off x="6900640" y="279769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Change Management and Risk/Opportunity Logs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DD049CB-EC0C-4BA0-9BA9-7077839C8428}"/>
              </a:ext>
            </a:extLst>
          </p:cNvPr>
          <p:cNvSpPr/>
          <p:nvPr/>
        </p:nvSpPr>
        <p:spPr>
          <a:xfrm>
            <a:off x="6900640" y="347123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Drawings To Go Out To Bid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5ABF1D28-57EF-40B2-AC3B-E1DEB8B42DBE}"/>
              </a:ext>
            </a:extLst>
          </p:cNvPr>
          <p:cNvSpPr/>
          <p:nvPr/>
        </p:nvSpPr>
        <p:spPr>
          <a:xfrm>
            <a:off x="6900640" y="4135546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Permit Schedule- Follow up on AHJ Review</a:t>
            </a: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17414478-E212-42E1-A079-2AE58DBB1C6F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4556090" y="823338"/>
            <a:ext cx="387421" cy="22225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01F2456-E7DB-4055-8E45-3C7190414025}"/>
              </a:ext>
            </a:extLst>
          </p:cNvPr>
          <p:cNvCxnSpPr>
            <a:cxnSpLocks/>
            <a:stCxn id="45" idx="3"/>
            <a:endCxn id="32" idx="1"/>
          </p:cNvCxnSpPr>
          <p:nvPr/>
        </p:nvCxnSpPr>
        <p:spPr>
          <a:xfrm flipV="1">
            <a:off x="4618789" y="2340915"/>
            <a:ext cx="2285863" cy="201114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C16CCC4-01BC-47E3-A13F-7271FE03A4D9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7884890" y="2553531"/>
            <a:ext cx="4012" cy="244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7BB7BA3-3498-4AD1-AF81-3FB98EB1F66F}"/>
              </a:ext>
            </a:extLst>
          </p:cNvPr>
          <p:cNvCxnSpPr>
            <a:cxnSpLocks/>
            <a:stCxn id="33" idx="2"/>
            <a:endCxn id="50" idx="0"/>
          </p:cNvCxnSpPr>
          <p:nvPr/>
        </p:nvCxnSpPr>
        <p:spPr>
          <a:xfrm>
            <a:off x="7884890" y="3222931"/>
            <a:ext cx="0" cy="248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E743A17-C962-46CB-8C76-7B380641F341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>
            <a:off x="7884890" y="3896467"/>
            <a:ext cx="0" cy="2390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71432D6-F57A-4EEC-91E6-E5DF37CE4D54}"/>
              </a:ext>
            </a:extLst>
          </p:cNvPr>
          <p:cNvCxnSpPr>
            <a:cxnSpLocks/>
            <a:stCxn id="7" idx="3"/>
            <a:endCxn id="4" idx="1"/>
          </p:cNvCxnSpPr>
          <p:nvPr/>
        </p:nvCxnSpPr>
        <p:spPr>
          <a:xfrm>
            <a:off x="685800" y="1420036"/>
            <a:ext cx="419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Off-page Connector 6">
            <a:extLst>
              <a:ext uri="{FF2B5EF4-FFF2-40B4-BE49-F238E27FC236}">
                <a16:creationId xmlns:a16="http://schemas.microsoft.com/office/drawing/2014/main" id="{86AB1B42-3DD1-41C6-B797-467D0F7256C5}"/>
              </a:ext>
            </a:extLst>
          </p:cNvPr>
          <p:cNvSpPr/>
          <p:nvPr/>
        </p:nvSpPr>
        <p:spPr>
          <a:xfrm>
            <a:off x="76200" y="1143959"/>
            <a:ext cx="609600" cy="552154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90%</a:t>
            </a:r>
          </a:p>
        </p:txBody>
      </p:sp>
      <p:sp>
        <p:nvSpPr>
          <p:cNvPr id="23" name="Flowchart: Off-page Connector 22">
            <a:extLst>
              <a:ext uri="{FF2B5EF4-FFF2-40B4-BE49-F238E27FC236}">
                <a16:creationId xmlns:a16="http://schemas.microsoft.com/office/drawing/2014/main" id="{42A7CCC0-B0A5-4682-B88F-18402093502E}"/>
              </a:ext>
            </a:extLst>
          </p:cNvPr>
          <p:cNvSpPr/>
          <p:nvPr/>
        </p:nvSpPr>
        <p:spPr>
          <a:xfrm>
            <a:off x="10972801" y="4352063"/>
            <a:ext cx="990600" cy="677137"/>
          </a:xfrm>
          <a:prstGeom prst="flowChartOffpage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Bidding and Procurement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209552A5-C400-47E9-9A77-9E73FD492BC4}"/>
              </a:ext>
            </a:extLst>
          </p:cNvPr>
          <p:cNvCxnSpPr>
            <a:cxnSpLocks/>
            <a:stCxn id="51" idx="2"/>
            <a:endCxn id="23" idx="1"/>
          </p:cNvCxnSpPr>
          <p:nvPr/>
        </p:nvCxnSpPr>
        <p:spPr>
          <a:xfrm rot="16200000" flipH="1">
            <a:off x="9363918" y="3081749"/>
            <a:ext cx="129854" cy="30879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04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15" grpId="0" animBg="1"/>
      <p:bldP spid="43" grpId="0" animBg="1"/>
      <p:bldP spid="45" grpId="0" animBg="1"/>
      <p:bldP spid="32" grpId="0" animBg="1"/>
      <p:bldP spid="33" grpId="0" animBg="1"/>
      <p:bldP spid="50" grpId="0" animBg="1"/>
      <p:bldP spid="51" grpId="0" animBg="1"/>
      <p:bldP spid="7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Bidding and Procurement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4911952" y="1031548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Project Bidding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984250" y="220093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Establish Bidder Pre-Qualification Requirements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984250" y="280008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Bid Packets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C52A28-6F09-4334-8C45-3D6CB42D0D8E}"/>
              </a:ext>
            </a:extLst>
          </p:cNvPr>
          <p:cNvSpPr/>
          <p:nvPr/>
        </p:nvSpPr>
        <p:spPr>
          <a:xfrm>
            <a:off x="1968500" y="5549703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Instructions to Bidders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DF7DBE0-AFC6-44ED-978C-512FA60D2B1F}"/>
              </a:ext>
            </a:extLst>
          </p:cNvPr>
          <p:cNvSpPr/>
          <p:nvPr/>
        </p:nvSpPr>
        <p:spPr>
          <a:xfrm>
            <a:off x="1962150" y="3599720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Plans and Specifications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480E973-F9D3-41A0-94BD-FC578BB05C7D}"/>
              </a:ext>
            </a:extLst>
          </p:cNvPr>
          <p:cNvSpPr/>
          <p:nvPr/>
        </p:nvSpPr>
        <p:spPr>
          <a:xfrm>
            <a:off x="1962150" y="4274091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 Standards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48B2457-A786-434F-9659-963D1B136298}"/>
              </a:ext>
            </a:extLst>
          </p:cNvPr>
          <p:cNvSpPr/>
          <p:nvPr/>
        </p:nvSpPr>
        <p:spPr>
          <a:xfrm>
            <a:off x="1962150" y="4911855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Baseline Schedule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1968500" y="2626170"/>
            <a:ext cx="0" cy="173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6F52A4E-06BC-409D-A2F3-EA60C4A6582A}"/>
              </a:ext>
            </a:extLst>
          </p:cNvPr>
          <p:cNvSpPr/>
          <p:nvPr/>
        </p:nvSpPr>
        <p:spPr>
          <a:xfrm>
            <a:off x="5896201" y="4915331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Price Against Internal ROM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EB75608-C398-42A8-AFF1-829A06308E9F}"/>
              </a:ext>
            </a:extLst>
          </p:cNvPr>
          <p:cNvCxnSpPr>
            <a:cxnSpLocks/>
            <a:stCxn id="17" idx="2"/>
            <a:endCxn id="20" idx="0"/>
          </p:cNvCxnSpPr>
          <p:nvPr/>
        </p:nvCxnSpPr>
        <p:spPr>
          <a:xfrm>
            <a:off x="2946400" y="4024952"/>
            <a:ext cx="0" cy="24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6546218-B4FC-4946-8DE4-B7BFA9B59CE8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>
            <a:off x="2946400" y="4699323"/>
            <a:ext cx="0" cy="212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23102B6-6B38-44A1-8B80-D73A52453099}"/>
              </a:ext>
            </a:extLst>
          </p:cNvPr>
          <p:cNvCxnSpPr>
            <a:cxnSpLocks/>
            <a:stCxn id="21" idx="2"/>
            <a:endCxn id="16" idx="0"/>
          </p:cNvCxnSpPr>
          <p:nvPr/>
        </p:nvCxnSpPr>
        <p:spPr>
          <a:xfrm>
            <a:off x="2946400" y="5337087"/>
            <a:ext cx="6350" cy="212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4942502" y="411918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Receive and Evaluate Bids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9067800" y="220046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Final Pricing Recommendations and Exclusions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4936152" y="220046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Schedule Pre-Bid Meeting and Project Walk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4942502" y="280201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Process and Review Bidder RFI’s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157682A6-BD99-4600-AB85-CA40444BF854}"/>
              </a:ext>
            </a:extLst>
          </p:cNvPr>
          <p:cNvSpPr/>
          <p:nvPr/>
        </p:nvSpPr>
        <p:spPr>
          <a:xfrm>
            <a:off x="4942502" y="346848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Bidding Phase VE and Constructability Review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623DF76-E061-42CD-A6E6-02AA81840BD7}"/>
              </a:ext>
            </a:extLst>
          </p:cNvPr>
          <p:cNvSpPr/>
          <p:nvPr/>
        </p:nvSpPr>
        <p:spPr>
          <a:xfrm>
            <a:off x="9067800" y="2804021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Award Material and Vendor Subcontracts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73301024-5895-4DDA-919B-941BEF052440}"/>
              </a:ext>
            </a:extLst>
          </p:cNvPr>
          <p:cNvCxnSpPr>
            <a:cxnSpLocks/>
            <a:stCxn id="56" idx="2"/>
            <a:endCxn id="87" idx="0"/>
          </p:cNvCxnSpPr>
          <p:nvPr/>
        </p:nvCxnSpPr>
        <p:spPr>
          <a:xfrm>
            <a:off x="10052050" y="2625693"/>
            <a:ext cx="0" cy="17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F1069E2A-0215-4F17-8A6A-7E60DE3ADB78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 rot="16200000" flipH="1">
            <a:off x="2270247" y="2923567"/>
            <a:ext cx="374406" cy="9779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C17179E5-2B70-4905-9F62-C5B4A694FF7F}"/>
              </a:ext>
            </a:extLst>
          </p:cNvPr>
          <p:cNvCxnSpPr>
            <a:cxnSpLocks/>
            <a:stCxn id="16" idx="3"/>
            <a:endCxn id="43" idx="1"/>
          </p:cNvCxnSpPr>
          <p:nvPr/>
        </p:nvCxnSpPr>
        <p:spPr>
          <a:xfrm flipV="1">
            <a:off x="3937000" y="2413077"/>
            <a:ext cx="999152" cy="334924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DDCB56DE-0755-4C9B-9809-ED958BDD4527}"/>
              </a:ext>
            </a:extLst>
          </p:cNvPr>
          <p:cNvSpPr/>
          <p:nvPr/>
        </p:nvSpPr>
        <p:spPr>
          <a:xfrm>
            <a:off x="5896201" y="5549703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Compare Bid Pricing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F09B5C54-AD61-4D92-84C2-B5D2DDEAAA1C}"/>
              </a:ext>
            </a:extLst>
          </p:cNvPr>
          <p:cNvSpPr/>
          <p:nvPr/>
        </p:nvSpPr>
        <p:spPr>
          <a:xfrm>
            <a:off x="5896201" y="6184075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Bidder Qualifications and Exclusions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0084284-42C4-42DB-BC28-6D8FCB9E62E4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>
            <a:off x="5920402" y="2625693"/>
            <a:ext cx="6350" cy="176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D43AAA3-EDEF-4F97-8078-B70ADC7E1849}"/>
              </a:ext>
            </a:extLst>
          </p:cNvPr>
          <p:cNvCxnSpPr>
            <a:cxnSpLocks/>
            <a:stCxn id="45" idx="2"/>
            <a:endCxn id="47" idx="0"/>
          </p:cNvCxnSpPr>
          <p:nvPr/>
        </p:nvCxnSpPr>
        <p:spPr>
          <a:xfrm>
            <a:off x="5926752" y="3227247"/>
            <a:ext cx="0" cy="241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73F1C42-6FC7-4ED9-A127-8E70011B87C5}"/>
              </a:ext>
            </a:extLst>
          </p:cNvPr>
          <p:cNvCxnSpPr>
            <a:cxnSpLocks/>
            <a:stCxn id="47" idx="2"/>
            <a:endCxn id="55" idx="0"/>
          </p:cNvCxnSpPr>
          <p:nvPr/>
        </p:nvCxnSpPr>
        <p:spPr>
          <a:xfrm>
            <a:off x="5926752" y="3893714"/>
            <a:ext cx="0" cy="225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5932ECEB-80C5-4145-A172-DA160C663A6F}"/>
              </a:ext>
            </a:extLst>
          </p:cNvPr>
          <p:cNvCxnSpPr>
            <a:cxnSpLocks/>
            <a:stCxn id="55" idx="2"/>
            <a:endCxn id="26" idx="0"/>
          </p:cNvCxnSpPr>
          <p:nvPr/>
        </p:nvCxnSpPr>
        <p:spPr>
          <a:xfrm rot="16200000" flipH="1">
            <a:off x="6218142" y="4253022"/>
            <a:ext cx="370918" cy="9536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68A34AB3-F147-40CB-9848-980A7690E61B}"/>
              </a:ext>
            </a:extLst>
          </p:cNvPr>
          <p:cNvCxnSpPr>
            <a:cxnSpLocks/>
            <a:stCxn id="26" idx="2"/>
            <a:endCxn id="62" idx="0"/>
          </p:cNvCxnSpPr>
          <p:nvPr/>
        </p:nvCxnSpPr>
        <p:spPr>
          <a:xfrm>
            <a:off x="6880451" y="5340563"/>
            <a:ext cx="0" cy="209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30D4C91-D038-4557-BA05-092D42463748}"/>
              </a:ext>
            </a:extLst>
          </p:cNvPr>
          <p:cNvCxnSpPr>
            <a:cxnSpLocks/>
            <a:stCxn id="62" idx="2"/>
            <a:endCxn id="63" idx="0"/>
          </p:cNvCxnSpPr>
          <p:nvPr/>
        </p:nvCxnSpPr>
        <p:spPr>
          <a:xfrm>
            <a:off x="6880451" y="5974935"/>
            <a:ext cx="0" cy="209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579482C4-0CAC-4643-8862-ECFE69958A06}"/>
              </a:ext>
            </a:extLst>
          </p:cNvPr>
          <p:cNvCxnSpPr>
            <a:cxnSpLocks/>
            <a:stCxn id="63" idx="3"/>
            <a:endCxn id="56" idx="1"/>
          </p:cNvCxnSpPr>
          <p:nvPr/>
        </p:nvCxnSpPr>
        <p:spPr>
          <a:xfrm flipV="1">
            <a:off x="7864701" y="2413077"/>
            <a:ext cx="1203099" cy="398361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Off-page Connector 33">
            <a:extLst>
              <a:ext uri="{FF2B5EF4-FFF2-40B4-BE49-F238E27FC236}">
                <a16:creationId xmlns:a16="http://schemas.microsoft.com/office/drawing/2014/main" id="{FFAFD042-7E6D-40DF-9C34-AF56D5F639A5}"/>
              </a:ext>
            </a:extLst>
          </p:cNvPr>
          <p:cNvSpPr/>
          <p:nvPr/>
        </p:nvSpPr>
        <p:spPr>
          <a:xfrm>
            <a:off x="11005748" y="4267199"/>
            <a:ext cx="1005778" cy="644656"/>
          </a:xfrm>
          <a:prstGeom prst="flowChartOffpage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Construction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9AAAA67D-6EC8-4DCD-B0CA-B7AC377302C8}"/>
              </a:ext>
            </a:extLst>
          </p:cNvPr>
          <p:cNvCxnSpPr>
            <a:cxnSpLocks/>
            <a:stCxn id="87" idx="2"/>
            <a:endCxn id="34" idx="1"/>
          </p:cNvCxnSpPr>
          <p:nvPr/>
        </p:nvCxnSpPr>
        <p:spPr>
          <a:xfrm rot="16200000" flipH="1">
            <a:off x="9848762" y="3432541"/>
            <a:ext cx="1360274" cy="95369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owchart: Off-page Connector 38">
            <a:extLst>
              <a:ext uri="{FF2B5EF4-FFF2-40B4-BE49-F238E27FC236}">
                <a16:creationId xmlns:a16="http://schemas.microsoft.com/office/drawing/2014/main" id="{709CC45B-3AC3-4163-B472-5A647614074C}"/>
              </a:ext>
            </a:extLst>
          </p:cNvPr>
          <p:cNvSpPr/>
          <p:nvPr/>
        </p:nvSpPr>
        <p:spPr>
          <a:xfrm>
            <a:off x="152400" y="1058619"/>
            <a:ext cx="623514" cy="587542"/>
          </a:xfrm>
          <a:prstGeom prst="flowChartOffpage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IFC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C43128-6635-4EE5-BB7F-39F88E141916}"/>
              </a:ext>
            </a:extLst>
          </p:cNvPr>
          <p:cNvCxnSpPr>
            <a:cxnSpLocks/>
            <a:stCxn id="39" idx="3"/>
            <a:endCxn id="4" idx="1"/>
          </p:cNvCxnSpPr>
          <p:nvPr/>
        </p:nvCxnSpPr>
        <p:spPr>
          <a:xfrm>
            <a:off x="775914" y="1352390"/>
            <a:ext cx="41360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D852E4F-C16A-49E5-A654-86E4CB77CFCC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3668498" y="-26766"/>
            <a:ext cx="527706" cy="39277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98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6" grpId="0" animBg="1"/>
      <p:bldP spid="55" grpId="0" animBg="1"/>
      <p:bldP spid="56" grpId="0" animBg="1"/>
      <p:bldP spid="43" grpId="0" animBg="1"/>
      <p:bldP spid="45" grpId="0" animBg="1"/>
      <p:bldP spid="47" grpId="0" animBg="1"/>
      <p:bldP spid="87" grpId="0" animBg="1"/>
      <p:bldP spid="62" grpId="0" animBg="1"/>
      <p:bldP spid="63" grpId="0" animBg="1"/>
      <p:bldP spid="34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Construction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4936153" y="1012389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Construction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298283" y="187730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Develop Final Baseline Construction Schedule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298283" y="250093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Final Cost Analysis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C52A28-6F09-4334-8C45-3D6CB42D0D8E}"/>
              </a:ext>
            </a:extLst>
          </p:cNvPr>
          <p:cNvSpPr/>
          <p:nvPr/>
        </p:nvSpPr>
        <p:spPr>
          <a:xfrm>
            <a:off x="3352800" y="5053638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Establish Work Hours &amp; Logistics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DF7DBE0-AFC6-44ED-978C-512FA60D2B1F}"/>
              </a:ext>
            </a:extLst>
          </p:cNvPr>
          <p:cNvSpPr/>
          <p:nvPr/>
        </p:nvSpPr>
        <p:spPr>
          <a:xfrm>
            <a:off x="990600" y="5064018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Schedule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480E973-F9D3-41A0-94BD-FC578BB05C7D}"/>
              </a:ext>
            </a:extLst>
          </p:cNvPr>
          <p:cNvSpPr/>
          <p:nvPr/>
        </p:nvSpPr>
        <p:spPr>
          <a:xfrm>
            <a:off x="990600" y="5655999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Contract Documents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48B2457-A786-434F-9659-963D1B136298}"/>
              </a:ext>
            </a:extLst>
          </p:cNvPr>
          <p:cNvSpPr/>
          <p:nvPr/>
        </p:nvSpPr>
        <p:spPr>
          <a:xfrm>
            <a:off x="990600" y="6279947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EHS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1282533" y="2302540"/>
            <a:ext cx="0" cy="198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6F52A4E-06BC-409D-A2F3-EA60C4A6582A}"/>
              </a:ext>
            </a:extLst>
          </p:cNvPr>
          <p:cNvSpPr/>
          <p:nvPr/>
        </p:nvSpPr>
        <p:spPr>
          <a:xfrm>
            <a:off x="3358480" y="5677176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Project Scope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EB75608-C398-42A8-AFF1-829A06308E9F}"/>
              </a:ext>
            </a:extLst>
          </p:cNvPr>
          <p:cNvCxnSpPr>
            <a:cxnSpLocks/>
            <a:stCxn id="17" idx="2"/>
            <a:endCxn id="20" idx="0"/>
          </p:cNvCxnSpPr>
          <p:nvPr/>
        </p:nvCxnSpPr>
        <p:spPr>
          <a:xfrm>
            <a:off x="1974850" y="5489250"/>
            <a:ext cx="0" cy="166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6546218-B4FC-4946-8DE4-B7BFA9B59CE8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>
            <a:off x="1974850" y="6081231"/>
            <a:ext cx="0" cy="198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5914721" y="1886554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Project Mobilization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5914721" y="2499837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Baseline Schedule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79DED44-0B76-45C8-9651-CF32478CDAC8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>
            <a:off x="6898971" y="2311786"/>
            <a:ext cx="0" cy="188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9104C35-E8AC-4A41-809A-7523E55BCD81}"/>
              </a:ext>
            </a:extLst>
          </p:cNvPr>
          <p:cNvSpPr/>
          <p:nvPr/>
        </p:nvSpPr>
        <p:spPr>
          <a:xfrm>
            <a:off x="298283" y="312456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Gather Permits if Available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37C06AA-A55A-4442-B93C-DC06A00F0B4E}"/>
              </a:ext>
            </a:extLst>
          </p:cNvPr>
          <p:cNvSpPr/>
          <p:nvPr/>
        </p:nvSpPr>
        <p:spPr>
          <a:xfrm>
            <a:off x="298283" y="374819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Set Up Subcontractor Kick Off Meeting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157682A6-BD99-4600-AB85-CA40444BF854}"/>
              </a:ext>
            </a:extLst>
          </p:cNvPr>
          <p:cNvSpPr/>
          <p:nvPr/>
        </p:nvSpPr>
        <p:spPr>
          <a:xfrm>
            <a:off x="298283" y="4340179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Set Up Subcontractor Pull Plan Meeting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A44AF72-C862-46D5-ABAC-144ED0396A25}"/>
              </a:ext>
            </a:extLst>
          </p:cNvPr>
          <p:cNvCxnSpPr>
            <a:cxnSpLocks/>
            <a:stCxn id="15" idx="2"/>
            <a:endCxn id="43" idx="0"/>
          </p:cNvCxnSpPr>
          <p:nvPr/>
        </p:nvCxnSpPr>
        <p:spPr>
          <a:xfrm>
            <a:off x="1282533" y="2926170"/>
            <a:ext cx="0" cy="198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6DABC2B-E26A-4218-A6D0-3D937B85E630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>
            <a:off x="1282533" y="3549800"/>
            <a:ext cx="0" cy="198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166B6553-0158-4A03-99CE-2F155DC23F21}"/>
              </a:ext>
            </a:extLst>
          </p:cNvPr>
          <p:cNvCxnSpPr>
            <a:cxnSpLocks/>
            <a:stCxn id="47" idx="2"/>
            <a:endCxn id="17" idx="0"/>
          </p:cNvCxnSpPr>
          <p:nvPr/>
        </p:nvCxnSpPr>
        <p:spPr>
          <a:xfrm rot="16200000" flipH="1">
            <a:off x="1479388" y="4568555"/>
            <a:ext cx="298607" cy="6923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FCF6D458-00D2-4647-881F-D669F596C976}"/>
              </a:ext>
            </a:extLst>
          </p:cNvPr>
          <p:cNvCxnSpPr>
            <a:cxnSpLocks/>
            <a:stCxn id="16" idx="2"/>
            <a:endCxn id="26" idx="0"/>
          </p:cNvCxnSpPr>
          <p:nvPr/>
        </p:nvCxnSpPr>
        <p:spPr>
          <a:xfrm>
            <a:off x="4337050" y="5478870"/>
            <a:ext cx="5680" cy="198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02BCA5A4-B008-4B81-9AF7-A64F491B2D74}"/>
              </a:ext>
            </a:extLst>
          </p:cNvPr>
          <p:cNvCxnSpPr>
            <a:cxnSpLocks/>
            <a:stCxn id="26" idx="3"/>
            <a:endCxn id="55" idx="1"/>
          </p:cNvCxnSpPr>
          <p:nvPr/>
        </p:nvCxnSpPr>
        <p:spPr>
          <a:xfrm flipV="1">
            <a:off x="5326980" y="2099170"/>
            <a:ext cx="587741" cy="37906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623DF76-E061-42CD-A6E6-02AA81840BD7}"/>
              </a:ext>
            </a:extLst>
          </p:cNvPr>
          <p:cNvSpPr/>
          <p:nvPr/>
        </p:nvSpPr>
        <p:spPr>
          <a:xfrm>
            <a:off x="5914721" y="309465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Risk/Opportunity and Change Logs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BDE451-078B-4731-BCC3-D5EE407D6EB2}"/>
              </a:ext>
            </a:extLst>
          </p:cNvPr>
          <p:cNvSpPr/>
          <p:nvPr/>
        </p:nvSpPr>
        <p:spPr>
          <a:xfrm>
            <a:off x="5922408" y="3731464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Update RFI &amp; Submittal Logs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602AEF1E-51B1-429E-9D12-7F910C89C66D}"/>
              </a:ext>
            </a:extLst>
          </p:cNvPr>
          <p:cNvSpPr/>
          <p:nvPr/>
        </p:nvSpPr>
        <p:spPr>
          <a:xfrm>
            <a:off x="5914721" y="4324496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Monitor Material Delivery Against Need Dates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73301024-5895-4DDA-919B-941BEF052440}"/>
              </a:ext>
            </a:extLst>
          </p:cNvPr>
          <p:cNvCxnSpPr>
            <a:cxnSpLocks/>
            <a:stCxn id="56" idx="2"/>
            <a:endCxn id="87" idx="0"/>
          </p:cNvCxnSpPr>
          <p:nvPr/>
        </p:nvCxnSpPr>
        <p:spPr>
          <a:xfrm>
            <a:off x="6898971" y="2925069"/>
            <a:ext cx="0" cy="169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431131DA-713B-42FA-BB2C-24955EBB6F21}"/>
              </a:ext>
            </a:extLst>
          </p:cNvPr>
          <p:cNvCxnSpPr>
            <a:cxnSpLocks/>
            <a:stCxn id="87" idx="2"/>
            <a:endCxn id="88" idx="0"/>
          </p:cNvCxnSpPr>
          <p:nvPr/>
        </p:nvCxnSpPr>
        <p:spPr>
          <a:xfrm>
            <a:off x="6898971" y="3519890"/>
            <a:ext cx="7687" cy="211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736AC8A-3301-48FB-9D0F-D73A73C1B410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6898971" y="4156696"/>
            <a:ext cx="7687" cy="167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0F1E4216-2A71-4E9D-AFF2-C6DADB3A424E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3489851" y="-553245"/>
            <a:ext cx="223235" cy="46378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42DE6ECF-F1A8-45A7-9FC4-7CB0B78CC294}"/>
              </a:ext>
            </a:extLst>
          </p:cNvPr>
          <p:cNvCxnSpPr>
            <a:cxnSpLocks/>
            <a:stCxn id="21" idx="3"/>
            <a:endCxn id="16" idx="1"/>
          </p:cNvCxnSpPr>
          <p:nvPr/>
        </p:nvCxnSpPr>
        <p:spPr>
          <a:xfrm flipV="1">
            <a:off x="2959100" y="5266254"/>
            <a:ext cx="393700" cy="122630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275D27D0-A516-4804-B019-603D3F336E0F}"/>
              </a:ext>
            </a:extLst>
          </p:cNvPr>
          <p:cNvSpPr/>
          <p:nvPr/>
        </p:nvSpPr>
        <p:spPr>
          <a:xfrm>
            <a:off x="5914721" y="495253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Hold Weekly O.A.C. Meetings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ED6E05FB-4895-427F-9231-C9EC5E567FF5}"/>
              </a:ext>
            </a:extLst>
          </p:cNvPr>
          <p:cNvSpPr/>
          <p:nvPr/>
        </p:nvSpPr>
        <p:spPr>
          <a:xfrm>
            <a:off x="5920402" y="5565816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Perform Monthly Invoice Reviews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6DB0A9AD-D1A2-4C7D-B035-11744AB3AB97}"/>
              </a:ext>
            </a:extLst>
          </p:cNvPr>
          <p:cNvSpPr/>
          <p:nvPr/>
        </p:nvSpPr>
        <p:spPr>
          <a:xfrm>
            <a:off x="8867473" y="1881903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Ongoing Inspections and QA/QC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8D14A9E9-7B7A-47B9-9C12-B11FD38A1FE8}"/>
              </a:ext>
            </a:extLst>
          </p:cNvPr>
          <p:cNvSpPr/>
          <p:nvPr/>
        </p:nvSpPr>
        <p:spPr>
          <a:xfrm>
            <a:off x="8867471" y="311035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Substantial Completion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DF8C6C16-FCEC-43B5-9A52-F4D78DA7DFB2}"/>
              </a:ext>
            </a:extLst>
          </p:cNvPr>
          <p:cNvSpPr/>
          <p:nvPr/>
        </p:nvSpPr>
        <p:spPr>
          <a:xfrm>
            <a:off x="8867471" y="249424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Begin Start Up &amp; Commissioning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2A6C6E7D-D286-471D-B8E1-0E9C371F049A}"/>
              </a:ext>
            </a:extLst>
          </p:cNvPr>
          <p:cNvSpPr/>
          <p:nvPr/>
        </p:nvSpPr>
        <p:spPr>
          <a:xfrm>
            <a:off x="8867471" y="372269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Final Inspections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BA6A4B7F-75A6-48E4-8C0B-A161C807DC44}"/>
              </a:ext>
            </a:extLst>
          </p:cNvPr>
          <p:cNvSpPr/>
          <p:nvPr/>
        </p:nvSpPr>
        <p:spPr>
          <a:xfrm>
            <a:off x="8867471" y="4340178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Occupancy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26C60A48-5CD1-42A1-9617-B25B689D0758}"/>
              </a:ext>
            </a:extLst>
          </p:cNvPr>
          <p:cNvSpPr/>
          <p:nvPr/>
        </p:nvSpPr>
        <p:spPr>
          <a:xfrm>
            <a:off x="8867471" y="4952112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Punchlist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07D36ADE-83B1-4EA7-A067-39EF6D74A7E6}"/>
              </a:ext>
            </a:extLst>
          </p:cNvPr>
          <p:cNvSpPr/>
          <p:nvPr/>
        </p:nvSpPr>
        <p:spPr>
          <a:xfrm>
            <a:off x="8863460" y="558996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Final Acceptance</a:t>
            </a: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E1FDE557-3618-40F1-A36E-864321A53BD5}"/>
              </a:ext>
            </a:extLst>
          </p:cNvPr>
          <p:cNvCxnSpPr>
            <a:cxnSpLocks/>
            <a:stCxn id="45" idx="2"/>
            <a:endCxn id="47" idx="0"/>
          </p:cNvCxnSpPr>
          <p:nvPr/>
        </p:nvCxnSpPr>
        <p:spPr>
          <a:xfrm>
            <a:off x="1282533" y="4173430"/>
            <a:ext cx="0" cy="166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9D926FFD-4F53-49BD-B421-FB1E66E7E922}"/>
              </a:ext>
            </a:extLst>
          </p:cNvPr>
          <p:cNvCxnSpPr>
            <a:cxnSpLocks/>
            <a:stCxn id="89" idx="2"/>
            <a:endCxn id="69" idx="0"/>
          </p:cNvCxnSpPr>
          <p:nvPr/>
        </p:nvCxnSpPr>
        <p:spPr>
          <a:xfrm>
            <a:off x="6898971" y="4749728"/>
            <a:ext cx="0" cy="202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830AD69D-58C6-47C0-8211-5A91EF82FAAB}"/>
              </a:ext>
            </a:extLst>
          </p:cNvPr>
          <p:cNvCxnSpPr>
            <a:cxnSpLocks/>
            <a:stCxn id="69" idx="2"/>
            <a:endCxn id="71" idx="0"/>
          </p:cNvCxnSpPr>
          <p:nvPr/>
        </p:nvCxnSpPr>
        <p:spPr>
          <a:xfrm>
            <a:off x="6898971" y="5377765"/>
            <a:ext cx="5681" cy="188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6A061792-81BE-4290-A5F7-6A21DB71A6AB}"/>
              </a:ext>
            </a:extLst>
          </p:cNvPr>
          <p:cNvCxnSpPr>
            <a:cxnSpLocks/>
            <a:stCxn id="71" idx="3"/>
            <a:endCxn id="72" idx="1"/>
          </p:cNvCxnSpPr>
          <p:nvPr/>
        </p:nvCxnSpPr>
        <p:spPr>
          <a:xfrm flipV="1">
            <a:off x="7888902" y="2094519"/>
            <a:ext cx="978571" cy="36839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ECA79E2F-7739-45F8-BA44-452C02F0EA42}"/>
              </a:ext>
            </a:extLst>
          </p:cNvPr>
          <p:cNvCxnSpPr>
            <a:cxnSpLocks/>
            <a:stCxn id="72" idx="2"/>
            <a:endCxn id="75" idx="0"/>
          </p:cNvCxnSpPr>
          <p:nvPr/>
        </p:nvCxnSpPr>
        <p:spPr>
          <a:xfrm flipH="1">
            <a:off x="9851721" y="2307135"/>
            <a:ext cx="2" cy="187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8EC16F3D-1BAC-40E0-A72E-B88B6733D2F5}"/>
              </a:ext>
            </a:extLst>
          </p:cNvPr>
          <p:cNvCxnSpPr>
            <a:cxnSpLocks/>
            <a:stCxn id="75" idx="2"/>
            <a:endCxn id="74" idx="0"/>
          </p:cNvCxnSpPr>
          <p:nvPr/>
        </p:nvCxnSpPr>
        <p:spPr>
          <a:xfrm>
            <a:off x="9851721" y="2919480"/>
            <a:ext cx="0" cy="190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9465154C-1CF2-4E49-A20F-72B08D15A16D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>
            <a:off x="9851721" y="3535582"/>
            <a:ext cx="0" cy="187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A8552C8D-B0DD-4477-84E5-BBB3FE2C0A9F}"/>
              </a:ext>
            </a:extLst>
          </p:cNvPr>
          <p:cNvCxnSpPr>
            <a:cxnSpLocks/>
            <a:stCxn id="77" idx="2"/>
            <a:endCxn id="78" idx="0"/>
          </p:cNvCxnSpPr>
          <p:nvPr/>
        </p:nvCxnSpPr>
        <p:spPr>
          <a:xfrm>
            <a:off x="9851721" y="4147927"/>
            <a:ext cx="0" cy="192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F4D835F7-E671-4F24-B306-074AF67F2956}"/>
              </a:ext>
            </a:extLst>
          </p:cNvPr>
          <p:cNvCxnSpPr>
            <a:cxnSpLocks/>
            <a:stCxn id="78" idx="2"/>
            <a:endCxn id="79" idx="0"/>
          </p:cNvCxnSpPr>
          <p:nvPr/>
        </p:nvCxnSpPr>
        <p:spPr>
          <a:xfrm>
            <a:off x="9851721" y="4765410"/>
            <a:ext cx="0" cy="186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76F4A600-18EF-4436-A417-73DF87440F13}"/>
              </a:ext>
            </a:extLst>
          </p:cNvPr>
          <p:cNvCxnSpPr>
            <a:cxnSpLocks/>
            <a:stCxn id="79" idx="2"/>
            <a:endCxn id="80" idx="0"/>
          </p:cNvCxnSpPr>
          <p:nvPr/>
        </p:nvCxnSpPr>
        <p:spPr>
          <a:xfrm flipH="1">
            <a:off x="9847710" y="5377344"/>
            <a:ext cx="4011" cy="212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Off-page Connector 51">
            <a:extLst>
              <a:ext uri="{FF2B5EF4-FFF2-40B4-BE49-F238E27FC236}">
                <a16:creationId xmlns:a16="http://schemas.microsoft.com/office/drawing/2014/main" id="{BB9E09F2-1A8A-4A5F-8289-5888EB2BF59E}"/>
              </a:ext>
            </a:extLst>
          </p:cNvPr>
          <p:cNvSpPr/>
          <p:nvPr/>
        </p:nvSpPr>
        <p:spPr>
          <a:xfrm>
            <a:off x="11430011" y="4267199"/>
            <a:ext cx="685787" cy="684913"/>
          </a:xfrm>
          <a:prstGeom prst="flowChartOffpage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Close Out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374A5134-C26F-487F-95D8-E706D273B900}"/>
              </a:ext>
            </a:extLst>
          </p:cNvPr>
          <p:cNvCxnSpPr>
            <a:cxnSpLocks/>
            <a:stCxn id="80" idx="2"/>
            <a:endCxn id="52" idx="1"/>
          </p:cNvCxnSpPr>
          <p:nvPr/>
        </p:nvCxnSpPr>
        <p:spPr>
          <a:xfrm rot="5400000" flipH="1" flipV="1">
            <a:off x="9936092" y="4521273"/>
            <a:ext cx="1405536" cy="1582301"/>
          </a:xfrm>
          <a:prstGeom prst="bentConnector4">
            <a:avLst>
              <a:gd name="adj1" fmla="val -16264"/>
              <a:gd name="adj2" fmla="val 811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lowchart: Off-page Connector 57">
            <a:extLst>
              <a:ext uri="{FF2B5EF4-FFF2-40B4-BE49-F238E27FC236}">
                <a16:creationId xmlns:a16="http://schemas.microsoft.com/office/drawing/2014/main" id="{991ECBB9-7679-4355-90A2-58FB34190E82}"/>
              </a:ext>
            </a:extLst>
          </p:cNvPr>
          <p:cNvSpPr/>
          <p:nvPr/>
        </p:nvSpPr>
        <p:spPr>
          <a:xfrm>
            <a:off x="152400" y="995487"/>
            <a:ext cx="990600" cy="677137"/>
          </a:xfrm>
          <a:prstGeom prst="flowChartOffpage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Bidding and Procurement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2E245C7-8B4B-4188-82F6-5A406D40D2D7}"/>
              </a:ext>
            </a:extLst>
          </p:cNvPr>
          <p:cNvCxnSpPr>
            <a:cxnSpLocks/>
            <a:stCxn id="58" idx="3"/>
            <a:endCxn id="4" idx="1"/>
          </p:cNvCxnSpPr>
          <p:nvPr/>
        </p:nvCxnSpPr>
        <p:spPr>
          <a:xfrm flipV="1">
            <a:off x="1143000" y="1333231"/>
            <a:ext cx="3793153" cy="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22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3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6" grpId="0" animBg="1"/>
      <p:bldP spid="55" grpId="0" animBg="1"/>
      <p:bldP spid="56" grpId="0" animBg="1"/>
      <p:bldP spid="43" grpId="0" animBg="1"/>
      <p:bldP spid="45" grpId="0" animBg="1"/>
      <p:bldP spid="47" grpId="0" animBg="1"/>
      <p:bldP spid="87" grpId="0" animBg="1"/>
      <p:bldP spid="88" grpId="0" animBg="1"/>
      <p:bldP spid="89" grpId="0" animBg="1"/>
      <p:bldP spid="69" grpId="0" animBg="1"/>
      <p:bldP spid="71" grpId="0" animBg="1"/>
      <p:bldP spid="72" grpId="0" animBg="1"/>
      <p:bldP spid="74" grpId="0" animBg="1"/>
      <p:bldP spid="75" grpId="0" animBg="1"/>
      <p:bldP spid="77" grpId="0" animBg="1"/>
      <p:bldP spid="78" grpId="0" animBg="1"/>
      <p:bldP spid="79" grpId="0" animBg="1"/>
      <p:bldP spid="80" grpId="0" animBg="1"/>
      <p:bldP spid="52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FC79A8-45C4-449D-B99D-0AD1FD5F9D21}"/>
              </a:ext>
            </a:extLst>
          </p:cNvPr>
          <p:cNvSpPr/>
          <p:nvPr/>
        </p:nvSpPr>
        <p:spPr>
          <a:xfrm>
            <a:off x="4096849" y="152594"/>
            <a:ext cx="3647109" cy="64155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Close Out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B3C9B5-DEFE-4412-8672-BAE735F42611}"/>
              </a:ext>
            </a:extLst>
          </p:cNvPr>
          <p:cNvSpPr/>
          <p:nvPr/>
        </p:nvSpPr>
        <p:spPr>
          <a:xfrm>
            <a:off x="4936153" y="1089916"/>
            <a:ext cx="1968499" cy="641684"/>
          </a:xfrm>
          <a:prstGeom prst="round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Project Closeout &amp; Commissioning</a:t>
            </a:r>
          </a:p>
        </p:txBody>
      </p:sp>
      <p:sp>
        <p:nvSpPr>
          <p:cNvPr id="11" name="Flowchart: Terminator 10">
            <a:extLst>
              <a:ext uri="{FF2B5EF4-FFF2-40B4-BE49-F238E27FC236}">
                <a16:creationId xmlns:a16="http://schemas.microsoft.com/office/drawing/2014/main" id="{D84972AA-5688-421D-B9DA-0F570BBF112A}"/>
              </a:ext>
            </a:extLst>
          </p:cNvPr>
          <p:cNvSpPr/>
          <p:nvPr/>
        </p:nvSpPr>
        <p:spPr>
          <a:xfrm>
            <a:off x="10668000" y="5944474"/>
            <a:ext cx="914399" cy="425231"/>
          </a:xfrm>
          <a:prstGeom prst="flowChartTermina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0BDC76-97E7-45DF-9CC7-4C67D5DACF80}"/>
              </a:ext>
            </a:extLst>
          </p:cNvPr>
          <p:cNvSpPr/>
          <p:nvPr/>
        </p:nvSpPr>
        <p:spPr>
          <a:xfrm>
            <a:off x="1377950" y="230254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Final Record Documents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8544DE-6744-4DEC-9CC6-0817C446D967}"/>
              </a:ext>
            </a:extLst>
          </p:cNvPr>
          <p:cNvSpPr/>
          <p:nvPr/>
        </p:nvSpPr>
        <p:spPr>
          <a:xfrm>
            <a:off x="1377950" y="306086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Review Closeout Checklist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C52A28-6F09-4334-8C45-3D6CB42D0D8E}"/>
              </a:ext>
            </a:extLst>
          </p:cNvPr>
          <p:cNvSpPr/>
          <p:nvPr/>
        </p:nvSpPr>
        <p:spPr>
          <a:xfrm>
            <a:off x="2362200" y="5867400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O&amp;M’s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DF7DBE0-AFC6-44ED-978C-512FA60D2B1F}"/>
              </a:ext>
            </a:extLst>
          </p:cNvPr>
          <p:cNvSpPr/>
          <p:nvPr/>
        </p:nvSpPr>
        <p:spPr>
          <a:xfrm>
            <a:off x="2362200" y="3830284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Final Accounting &amp; Lien Waivers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480E973-F9D3-41A0-94BD-FC578BB05C7D}"/>
              </a:ext>
            </a:extLst>
          </p:cNvPr>
          <p:cNvSpPr/>
          <p:nvPr/>
        </p:nvSpPr>
        <p:spPr>
          <a:xfrm>
            <a:off x="2362200" y="4538375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As Built’ 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48B2457-A786-434F-9659-963D1B136298}"/>
              </a:ext>
            </a:extLst>
          </p:cNvPr>
          <p:cNvSpPr/>
          <p:nvPr/>
        </p:nvSpPr>
        <p:spPr>
          <a:xfrm>
            <a:off x="2362200" y="5203776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RFI &amp;Submittal Logs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44F9C4-06FF-4808-9AC1-1064ECD2EE5F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2362200" y="2727772"/>
            <a:ext cx="0" cy="333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6F52A4E-06BC-409D-A2F3-EA60C4A6582A}"/>
              </a:ext>
            </a:extLst>
          </p:cNvPr>
          <p:cNvSpPr/>
          <p:nvPr/>
        </p:nvSpPr>
        <p:spPr>
          <a:xfrm>
            <a:off x="4948853" y="3833418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Warranties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5F9977F-0324-48E4-AB40-C9E957C2BAC3}"/>
              </a:ext>
            </a:extLst>
          </p:cNvPr>
          <p:cNvSpPr/>
          <p:nvPr/>
        </p:nvSpPr>
        <p:spPr>
          <a:xfrm>
            <a:off x="4942503" y="4538375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Spare Parts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C720959-1C5D-48A6-BCDE-0A88E948DA68}"/>
              </a:ext>
            </a:extLst>
          </p:cNvPr>
          <p:cNvSpPr/>
          <p:nvPr/>
        </p:nvSpPr>
        <p:spPr>
          <a:xfrm>
            <a:off x="4942503" y="5209616"/>
            <a:ext cx="1968500" cy="42523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Punchlist Sign Off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EB75608-C398-42A8-AFF1-829A06308E9F}"/>
              </a:ext>
            </a:extLst>
          </p:cNvPr>
          <p:cNvCxnSpPr>
            <a:cxnSpLocks/>
            <a:stCxn id="17" idx="2"/>
            <a:endCxn id="20" idx="0"/>
          </p:cNvCxnSpPr>
          <p:nvPr/>
        </p:nvCxnSpPr>
        <p:spPr>
          <a:xfrm>
            <a:off x="3346450" y="4255516"/>
            <a:ext cx="0" cy="282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6546218-B4FC-4946-8DE4-B7BFA9B59CE8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>
            <a:off x="3346450" y="4963607"/>
            <a:ext cx="0" cy="240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23102B6-6B38-44A1-8B80-D73A52453099}"/>
              </a:ext>
            </a:extLst>
          </p:cNvPr>
          <p:cNvCxnSpPr>
            <a:cxnSpLocks/>
            <a:stCxn id="21" idx="2"/>
            <a:endCxn id="16" idx="0"/>
          </p:cNvCxnSpPr>
          <p:nvPr/>
        </p:nvCxnSpPr>
        <p:spPr>
          <a:xfrm>
            <a:off x="3346450" y="5629008"/>
            <a:ext cx="0" cy="238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7C2370F0-C0DD-4854-96A5-87491EEF61C8}"/>
              </a:ext>
            </a:extLst>
          </p:cNvPr>
          <p:cNvCxnSpPr>
            <a:cxnSpLocks/>
            <a:stCxn id="16" idx="3"/>
            <a:endCxn id="26" idx="1"/>
          </p:cNvCxnSpPr>
          <p:nvPr/>
        </p:nvCxnSpPr>
        <p:spPr>
          <a:xfrm flipV="1">
            <a:off x="4330700" y="4046034"/>
            <a:ext cx="618153" cy="203398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FC5CC55-9377-499D-A7AA-8F8A3A594399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 flipH="1">
            <a:off x="5926753" y="4258650"/>
            <a:ext cx="6350" cy="279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4420016-BA53-4B65-BC0D-8054E47D761E}"/>
              </a:ext>
            </a:extLst>
          </p:cNvPr>
          <p:cNvCxnSpPr>
            <a:cxnSpLocks/>
            <a:stCxn id="27" idx="2"/>
            <a:endCxn id="29" idx="0"/>
          </p:cNvCxnSpPr>
          <p:nvPr/>
        </p:nvCxnSpPr>
        <p:spPr>
          <a:xfrm>
            <a:off x="5926753" y="4963607"/>
            <a:ext cx="0" cy="246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E3375AA-9706-4565-A3C7-0AF806A34FB8}"/>
              </a:ext>
            </a:extLst>
          </p:cNvPr>
          <p:cNvSpPr/>
          <p:nvPr/>
        </p:nvSpPr>
        <p:spPr>
          <a:xfrm>
            <a:off x="7620000" y="2302540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Transmit Closeout Practice to Owner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75AE36C-1020-4806-BCF8-3D7F4B478334}"/>
              </a:ext>
            </a:extLst>
          </p:cNvPr>
          <p:cNvSpPr/>
          <p:nvPr/>
        </p:nvSpPr>
        <p:spPr>
          <a:xfrm>
            <a:off x="7620000" y="3060865"/>
            <a:ext cx="1968500" cy="4252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Complete Commissioning</a:t>
            </a:r>
          </a:p>
        </p:txBody>
      </p: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262590B5-5C1C-40F1-9032-C19B786B3D74}"/>
              </a:ext>
            </a:extLst>
          </p:cNvPr>
          <p:cNvCxnSpPr>
            <a:cxnSpLocks/>
            <a:stCxn id="29" idx="3"/>
            <a:endCxn id="55" idx="1"/>
          </p:cNvCxnSpPr>
          <p:nvPr/>
        </p:nvCxnSpPr>
        <p:spPr>
          <a:xfrm flipV="1">
            <a:off x="6911003" y="2515156"/>
            <a:ext cx="708997" cy="29070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79DED44-0B76-45C8-9651-CF32478CDAC8}"/>
              </a:ext>
            </a:extLst>
          </p:cNvPr>
          <p:cNvCxnSpPr>
            <a:cxnSpLocks/>
            <a:stCxn id="55" idx="2"/>
            <a:endCxn id="56" idx="0"/>
          </p:cNvCxnSpPr>
          <p:nvPr/>
        </p:nvCxnSpPr>
        <p:spPr>
          <a:xfrm>
            <a:off x="8604250" y="2727772"/>
            <a:ext cx="0" cy="333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127051B2-0A5D-437F-91C5-3F7D8D2BAE5D}"/>
              </a:ext>
            </a:extLst>
          </p:cNvPr>
          <p:cNvCxnSpPr>
            <a:cxnSpLocks/>
            <a:stCxn id="56" idx="2"/>
            <a:endCxn id="11" idx="1"/>
          </p:cNvCxnSpPr>
          <p:nvPr/>
        </p:nvCxnSpPr>
        <p:spPr>
          <a:xfrm rot="16200000" flipH="1">
            <a:off x="8300629" y="3789718"/>
            <a:ext cx="2670993" cy="20637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8F03FED1-1C81-4B73-BC9D-49FFC31588F9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 rot="16200000" flipH="1">
            <a:off x="2682232" y="3166065"/>
            <a:ext cx="344187" cy="9842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Off-page Connector 29">
            <a:extLst>
              <a:ext uri="{FF2B5EF4-FFF2-40B4-BE49-F238E27FC236}">
                <a16:creationId xmlns:a16="http://schemas.microsoft.com/office/drawing/2014/main" id="{612EAD05-FBDF-463D-AC3F-9CF852F74583}"/>
              </a:ext>
            </a:extLst>
          </p:cNvPr>
          <p:cNvSpPr/>
          <p:nvPr/>
        </p:nvSpPr>
        <p:spPr>
          <a:xfrm>
            <a:off x="152400" y="1096012"/>
            <a:ext cx="1005778" cy="644656"/>
          </a:xfrm>
          <a:prstGeom prst="flowChartOffpage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Construction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7909388-FD8E-4C07-8073-B3E1F4D79D58}"/>
              </a:ext>
            </a:extLst>
          </p:cNvPr>
          <p:cNvCxnSpPr>
            <a:cxnSpLocks/>
            <a:stCxn id="30" idx="3"/>
            <a:endCxn id="4" idx="1"/>
          </p:cNvCxnSpPr>
          <p:nvPr/>
        </p:nvCxnSpPr>
        <p:spPr>
          <a:xfrm flipV="1">
            <a:off x="1158178" y="1410758"/>
            <a:ext cx="3777975" cy="7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4EC49D67-C14C-4371-9FD3-9850BA214770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rot="5400000">
            <a:off x="3855832" y="237969"/>
            <a:ext cx="570940" cy="35582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49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1" grpId="0" animBg="1"/>
      <p:bldP spid="3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6" grpId="0" animBg="1"/>
      <p:bldP spid="27" grpId="0" animBg="1"/>
      <p:bldP spid="29" grpId="0" animBg="1"/>
      <p:bldP spid="55" grpId="0" animBg="1"/>
      <p:bldP spid="56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Stantec">
      <a:dk1>
        <a:sysClr val="windowText" lastClr="000000"/>
      </a:dk1>
      <a:lt1>
        <a:sysClr val="window" lastClr="FFFFFF"/>
      </a:lt1>
      <a:dk2>
        <a:srgbClr val="FF9B26"/>
      </a:dk2>
      <a:lt2>
        <a:srgbClr val="8B8376"/>
      </a:lt2>
      <a:accent1>
        <a:srgbClr val="FF9B26"/>
      </a:accent1>
      <a:accent2>
        <a:srgbClr val="D71923"/>
      </a:accent2>
      <a:accent3>
        <a:srgbClr val="FFC90E"/>
      </a:accent3>
      <a:accent4>
        <a:srgbClr val="00A8FF"/>
      </a:accent4>
      <a:accent5>
        <a:srgbClr val="75C000"/>
      </a:accent5>
      <a:accent6>
        <a:srgbClr val="8B8376"/>
      </a:accent6>
      <a:hlink>
        <a:srgbClr val="0000FF"/>
      </a:hlink>
      <a:folHlink>
        <a:srgbClr val="800080"/>
      </a:folHlink>
    </a:clrScheme>
    <a:fontScheme name="Stante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649</Words>
  <Application>Microsoft Office PowerPoint</Application>
  <PresentationFormat>Widescreen</PresentationFormat>
  <Paragraphs>150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Office Theme</vt:lpstr>
      <vt:lpstr> Project Delivery System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Life Cycle</dc:title>
  <dc:creator>Abrahamson, April</dc:creator>
  <cp:lastModifiedBy>Keith Whitener</cp:lastModifiedBy>
  <cp:revision>97</cp:revision>
  <dcterms:created xsi:type="dcterms:W3CDTF">2019-01-18T22:44:12Z</dcterms:created>
  <dcterms:modified xsi:type="dcterms:W3CDTF">2020-08-24T21:13:36Z</dcterms:modified>
</cp:coreProperties>
</file>